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0"/>
  </p:notesMasterIdLst>
  <p:sldIdLst>
    <p:sldId id="256" r:id="rId2"/>
    <p:sldId id="298" r:id="rId3"/>
    <p:sldId id="359" r:id="rId4"/>
    <p:sldId id="300" r:id="rId5"/>
    <p:sldId id="303" r:id="rId6"/>
    <p:sldId id="305" r:id="rId7"/>
    <p:sldId id="307" r:id="rId8"/>
    <p:sldId id="308" r:id="rId9"/>
    <p:sldId id="309" r:id="rId10"/>
    <p:sldId id="311" r:id="rId11"/>
    <p:sldId id="312" r:id="rId12"/>
    <p:sldId id="314" r:id="rId13"/>
    <p:sldId id="315" r:id="rId14"/>
    <p:sldId id="317" r:id="rId15"/>
    <p:sldId id="319" r:id="rId16"/>
    <p:sldId id="321" r:id="rId17"/>
    <p:sldId id="361" r:id="rId18"/>
    <p:sldId id="322" r:id="rId19"/>
    <p:sldId id="324" r:id="rId20"/>
    <p:sldId id="325" r:id="rId21"/>
    <p:sldId id="327" r:id="rId22"/>
    <p:sldId id="362" r:id="rId23"/>
    <p:sldId id="330" r:id="rId24"/>
    <p:sldId id="332" r:id="rId25"/>
    <p:sldId id="334" r:id="rId26"/>
    <p:sldId id="335" r:id="rId27"/>
    <p:sldId id="336" r:id="rId28"/>
    <p:sldId id="338" r:id="rId29"/>
    <p:sldId id="339" r:id="rId30"/>
    <p:sldId id="340" r:id="rId31"/>
    <p:sldId id="342" r:id="rId32"/>
    <p:sldId id="344" r:id="rId33"/>
    <p:sldId id="345" r:id="rId34"/>
    <p:sldId id="346" r:id="rId35"/>
    <p:sldId id="347" r:id="rId36"/>
    <p:sldId id="348" r:id="rId37"/>
    <p:sldId id="350" r:id="rId38"/>
    <p:sldId id="352" r:id="rId39"/>
    <p:sldId id="354" r:id="rId40"/>
    <p:sldId id="356" r:id="rId41"/>
    <p:sldId id="357" r:id="rId42"/>
    <p:sldId id="358" r:id="rId43"/>
    <p:sldId id="363" r:id="rId44"/>
    <p:sldId id="412" r:id="rId45"/>
    <p:sldId id="360" r:id="rId46"/>
    <p:sldId id="393" r:id="rId47"/>
    <p:sldId id="396" r:id="rId48"/>
    <p:sldId id="310" r:id="rId49"/>
    <p:sldId id="394" r:id="rId50"/>
    <p:sldId id="397" r:id="rId51"/>
    <p:sldId id="313" r:id="rId52"/>
    <p:sldId id="398" r:id="rId53"/>
    <p:sldId id="399" r:id="rId54"/>
    <p:sldId id="400" r:id="rId55"/>
    <p:sldId id="401" r:id="rId56"/>
    <p:sldId id="387" r:id="rId57"/>
    <p:sldId id="402" r:id="rId58"/>
    <p:sldId id="318" r:id="rId59"/>
    <p:sldId id="403" r:id="rId60"/>
    <p:sldId id="323" r:id="rId61"/>
    <p:sldId id="404" r:id="rId62"/>
    <p:sldId id="405" r:id="rId63"/>
    <p:sldId id="326" r:id="rId64"/>
    <p:sldId id="328" r:id="rId65"/>
    <p:sldId id="388" r:id="rId66"/>
    <p:sldId id="389" r:id="rId67"/>
    <p:sldId id="390" r:id="rId68"/>
    <p:sldId id="391" r:id="rId69"/>
    <p:sldId id="329" r:id="rId70"/>
    <p:sldId id="406" r:id="rId71"/>
    <p:sldId id="331" r:id="rId72"/>
    <p:sldId id="407" r:id="rId73"/>
    <p:sldId id="341" r:id="rId74"/>
    <p:sldId id="343" r:id="rId75"/>
    <p:sldId id="408" r:id="rId76"/>
    <p:sldId id="409" r:id="rId77"/>
    <p:sldId id="410" r:id="rId78"/>
    <p:sldId id="411" r:id="rId79"/>
  </p:sldIdLst>
  <p:sldSz cx="9144000" cy="6858000" type="screen4x3"/>
  <p:notesSz cx="6858000" cy="9144000"/>
  <p:defaultTextStyle>
    <a:defPPr>
      <a:defRPr lang="en-GB"/>
    </a:defPPr>
    <a:lvl1pPr algn="just" rtl="0" fontAlgn="base">
      <a:spcBef>
        <a:spcPct val="50000"/>
      </a:spcBef>
      <a:spcAft>
        <a:spcPct val="0"/>
      </a:spcAft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1pPr>
    <a:lvl2pPr marL="457200" algn="just" rtl="0" fontAlgn="base">
      <a:spcBef>
        <a:spcPct val="50000"/>
      </a:spcBef>
      <a:spcAft>
        <a:spcPct val="0"/>
      </a:spcAft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2pPr>
    <a:lvl3pPr marL="914400" algn="just" rtl="0" fontAlgn="base">
      <a:spcBef>
        <a:spcPct val="50000"/>
      </a:spcBef>
      <a:spcAft>
        <a:spcPct val="0"/>
      </a:spcAft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3pPr>
    <a:lvl4pPr marL="1371600" algn="just" rtl="0" fontAlgn="base">
      <a:spcBef>
        <a:spcPct val="50000"/>
      </a:spcBef>
      <a:spcAft>
        <a:spcPct val="0"/>
      </a:spcAft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4pPr>
    <a:lvl5pPr marL="1828800" algn="just" rtl="0" fontAlgn="base">
      <a:spcBef>
        <a:spcPct val="50000"/>
      </a:spcBef>
      <a:spcAft>
        <a:spcPct val="0"/>
      </a:spcAft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00FF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7" autoAdjust="0"/>
  </p:normalViewPr>
  <p:slideViewPr>
    <p:cSldViewPr>
      <p:cViewPr varScale="1">
        <p:scale>
          <a:sx n="103" d="100"/>
          <a:sy n="103" d="100"/>
        </p:scale>
        <p:origin x="18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FB28799-D78B-43BE-8612-A8C912571C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ACEB72-A308-4288-A2EB-26E1C18EA7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9B31B7EB-91AF-4C34-818F-4EE1F9FD465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EC648FA-DFDA-4595-9581-A6774F4263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432EBA4-6CB6-4C78-9321-717D43E47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CB95ACA-EBAF-421E-A232-34051155F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fld id="{A3277A45-4F6F-418B-9304-C761F772C44C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D7796698-8ACD-4A5C-AD5A-BD4AF647D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7BC7B26-10DD-4C45-AFFF-BD89321EC51D}" type="slidenum">
              <a:rPr lang="en-GB" altLang="sr-Latn-RS"/>
              <a:pPr algn="r" eaLnBrk="1" hangingPunct="1">
                <a:spcBef>
                  <a:spcPct val="0"/>
                </a:spcBef>
              </a:pPr>
              <a:t>2</a:t>
            </a:fld>
            <a:endParaRPr lang="en-GB" altLang="sr-Latn-R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522053D-068C-452A-A8CE-3B602526F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B82FD76-8EB7-4F8C-AB19-D840F39A1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67BC2AB2-1A7A-4675-A6BA-D04620962E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C0CC63-A538-4413-B606-6FB53CAB5935}" type="slidenum">
              <a:rPr lang="en-GB" altLang="sr-Latn-RS"/>
              <a:pPr algn="r" eaLnBrk="1" hangingPunct="1">
                <a:spcBef>
                  <a:spcPct val="0"/>
                </a:spcBef>
              </a:pPr>
              <a:t>11</a:t>
            </a:fld>
            <a:endParaRPr lang="en-GB" altLang="sr-Latn-R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D60A26E-6295-4309-B11B-5BC5FFC994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9D77195-70F7-48AF-A6D3-CE0DC75AB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5CD80DC-278B-4142-8758-8765E6DA8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9D7CAE-9B83-49AD-A957-ED2D7044BC56}" type="slidenum">
              <a:rPr lang="en-GB" altLang="sr-Latn-RS"/>
              <a:pPr algn="r" eaLnBrk="1" hangingPunct="1">
                <a:spcBef>
                  <a:spcPct val="0"/>
                </a:spcBef>
              </a:pPr>
              <a:t>12</a:t>
            </a:fld>
            <a:endParaRPr lang="en-GB" altLang="sr-Latn-R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9F75D25-28C5-436B-A088-E649EE27D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715DCCD-5AB8-4CBE-939E-D13614364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BCFCEE70-E3A8-43FD-8932-EAB328C05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85CEB93-1583-4C14-9D68-B2B3C611858B}" type="slidenum">
              <a:rPr lang="en-GB" altLang="sr-Latn-RS"/>
              <a:pPr algn="r" eaLnBrk="1" hangingPunct="1">
                <a:spcBef>
                  <a:spcPct val="0"/>
                </a:spcBef>
              </a:pPr>
              <a:t>13</a:t>
            </a:fld>
            <a:endParaRPr lang="en-GB" altLang="sr-Latn-R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96AB120-001B-42D2-9E44-3C1483DFB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E71D132-A1BA-4E59-B2F3-25E19067F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87318CB9-2100-44D8-96BE-66BB0E6907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CD8968-EF24-4DB9-B823-E590D1E268A8}" type="slidenum">
              <a:rPr lang="en-GB" altLang="sr-Latn-RS"/>
              <a:pPr algn="r" eaLnBrk="1" hangingPunct="1">
                <a:spcBef>
                  <a:spcPct val="0"/>
                </a:spcBef>
              </a:pPr>
              <a:t>14</a:t>
            </a:fld>
            <a:endParaRPr lang="en-GB" altLang="sr-Latn-R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4B07EBE-69C5-496B-8B3D-83A13E160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4E646FB-723E-4BE0-9FE6-842D288927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8F5837F-D782-4F8E-82F0-F28229D97E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6C85AAB-9332-48CC-BC87-B12E3E9F34DF}" type="slidenum">
              <a:rPr lang="en-GB" altLang="sr-Latn-RS"/>
              <a:pPr algn="r" eaLnBrk="1" hangingPunct="1">
                <a:spcBef>
                  <a:spcPct val="0"/>
                </a:spcBef>
              </a:pPr>
              <a:t>15</a:t>
            </a:fld>
            <a:endParaRPr lang="en-GB" altLang="sr-Latn-R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C3BB9937-C646-4C32-852F-328649E1B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A0BAB03-478C-47A1-AF5D-F767E4A39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A76C331-EE77-41D4-8EF5-AF242197D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6B725E7-79A6-43A8-9A15-B2BA0B1EC18D}" type="slidenum">
              <a:rPr lang="en-GB" altLang="sr-Latn-RS"/>
              <a:pPr algn="r" eaLnBrk="1" hangingPunct="1">
                <a:spcBef>
                  <a:spcPct val="0"/>
                </a:spcBef>
              </a:pPr>
              <a:t>16</a:t>
            </a:fld>
            <a:endParaRPr lang="en-GB" altLang="sr-Latn-R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A7919A4-0F4C-4E00-865F-4D160BEAA6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9BB6697-D881-43E4-A10D-F4459B38E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81D805E1-28F5-4F32-847D-94D701AA70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71F7967-3D0E-46C0-A549-0F974D1FF83F}" type="slidenum">
              <a:rPr lang="en-GB" altLang="sr-Latn-RS"/>
              <a:pPr algn="r" eaLnBrk="1" hangingPunct="1">
                <a:spcBef>
                  <a:spcPct val="0"/>
                </a:spcBef>
              </a:pPr>
              <a:t>17</a:t>
            </a:fld>
            <a:endParaRPr lang="en-GB" altLang="sr-Latn-R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C0E9652-84CA-48E0-9A9D-40AA2442F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76A13AAC-78F3-4A41-A5F1-990A2B5C3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BE8E92C-93EB-4D37-B991-5AB224BDD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52D38FF-C4BA-429E-AE5D-F303BD241299}" type="slidenum">
              <a:rPr lang="en-GB" altLang="sr-Latn-RS"/>
              <a:pPr algn="r" eaLnBrk="1" hangingPunct="1">
                <a:spcBef>
                  <a:spcPct val="0"/>
                </a:spcBef>
              </a:pPr>
              <a:t>18</a:t>
            </a:fld>
            <a:endParaRPr lang="en-GB" altLang="sr-Latn-R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208E534-74AF-442E-9F6A-E6676872E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9CF98A4-F561-4311-A3EC-8366B2DDC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BCFBF0A-BCE7-43B7-93C4-93310435E6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2FF44EE-FC1E-414E-9FCB-DFE1169CF727}" type="slidenum">
              <a:rPr lang="en-GB" altLang="sr-Latn-RS"/>
              <a:pPr algn="r" eaLnBrk="1" hangingPunct="1">
                <a:spcBef>
                  <a:spcPct val="0"/>
                </a:spcBef>
              </a:pPr>
              <a:t>19</a:t>
            </a:fld>
            <a:endParaRPr lang="en-GB" altLang="sr-Latn-R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0021010-41EC-42CC-9EFD-63576B4F9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5FF4D95-4174-4979-A88B-623BFB815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9ED0C7B5-62DE-407C-B234-39BEF16B4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FDD11AF-5672-4F3C-93C1-5969A8957C7B}" type="slidenum">
              <a:rPr lang="en-GB" altLang="sr-Latn-RS"/>
              <a:pPr algn="r" eaLnBrk="1" hangingPunct="1">
                <a:spcBef>
                  <a:spcPct val="0"/>
                </a:spcBef>
              </a:pPr>
              <a:t>20</a:t>
            </a:fld>
            <a:endParaRPr lang="en-GB" altLang="sr-Latn-R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B22AF102-1EA3-4C97-8FFA-39E88FE0D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F05F86C-0F96-43F6-92D2-BCDFAB82D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6FD8BF41-247F-4ACA-92A5-E18470BCD9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CDC23F8-AD35-472D-9A3D-0FAB65AF3B86}" type="slidenum">
              <a:rPr lang="en-GB" altLang="sr-Latn-RS"/>
              <a:pPr algn="r" eaLnBrk="1" hangingPunct="1">
                <a:spcBef>
                  <a:spcPct val="0"/>
                </a:spcBef>
              </a:pPr>
              <a:t>3</a:t>
            </a:fld>
            <a:endParaRPr lang="en-GB" altLang="sr-Latn-R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2FF5E91-852F-44F6-B2DA-F34DF8C1CB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D8C6608B-4248-46DA-892E-34DA84FAF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7AAB43E7-2478-4947-88B3-F00CA8590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F7D821F-8437-494F-B87B-06A4CD025B77}" type="slidenum">
              <a:rPr lang="en-GB" altLang="sr-Latn-RS"/>
              <a:pPr algn="r" eaLnBrk="1" hangingPunct="1">
                <a:spcBef>
                  <a:spcPct val="0"/>
                </a:spcBef>
              </a:pPr>
              <a:t>21</a:t>
            </a:fld>
            <a:endParaRPr lang="en-GB" altLang="sr-Latn-R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9B0EFC1-24DE-437B-A9DF-556DFFFCF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09BFF27D-A55B-4E68-BABF-66D2C7FAB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69147BE7-6F8A-46BC-BCFB-8FC2563D9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3128284-A98C-475A-9CC5-889D761467EE}" type="slidenum">
              <a:rPr lang="en-GB" altLang="sr-Latn-RS"/>
              <a:pPr algn="r" eaLnBrk="1" hangingPunct="1">
                <a:spcBef>
                  <a:spcPct val="0"/>
                </a:spcBef>
              </a:pPr>
              <a:t>22</a:t>
            </a:fld>
            <a:endParaRPr lang="en-GB" altLang="sr-Latn-R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8323A75F-ACBD-4F71-9C9C-DD038270C8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79DA9433-57C0-4837-8C02-58727FD38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81AFA45-E14F-4EBB-9C8F-E7DB6D3A2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60716DF-9999-4EDF-9A0D-C4D7C618B0C5}" type="slidenum">
              <a:rPr lang="en-GB" altLang="sr-Latn-RS"/>
              <a:pPr algn="r" eaLnBrk="1" hangingPunct="1">
                <a:spcBef>
                  <a:spcPct val="0"/>
                </a:spcBef>
              </a:pPr>
              <a:t>23</a:t>
            </a:fld>
            <a:endParaRPr lang="en-GB" altLang="sr-Latn-R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A42FB84-A86D-45C7-8395-DFCDD1AEAE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46941E8-40BA-4AAE-B816-77F07D088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8AEB5DC-C3F7-4B29-861B-27D78E4BFD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59B4F06-9828-4C67-B395-10FCB83DDFFE}" type="slidenum">
              <a:rPr lang="en-GB" altLang="sr-Latn-RS"/>
              <a:pPr algn="r" eaLnBrk="1" hangingPunct="1">
                <a:spcBef>
                  <a:spcPct val="0"/>
                </a:spcBef>
              </a:pPr>
              <a:t>24</a:t>
            </a:fld>
            <a:endParaRPr lang="en-GB" altLang="sr-Latn-R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E2A4F275-978D-451E-96EB-D9DD8A173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0D216D50-88E7-4A87-99CA-0E36A00EF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5B591C8D-D9BC-446F-B203-AA8B67FB5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4C0AE1-4A04-4DFA-9FB6-412BFC2B9EF7}" type="slidenum">
              <a:rPr lang="en-GB" altLang="sr-Latn-RS"/>
              <a:pPr algn="r" eaLnBrk="1" hangingPunct="1">
                <a:spcBef>
                  <a:spcPct val="0"/>
                </a:spcBef>
              </a:pPr>
              <a:t>25</a:t>
            </a:fld>
            <a:endParaRPr lang="en-GB" altLang="sr-Latn-R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FBD078D-9CAC-4313-80DA-A3F20E75C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4E6E2B79-C3BF-4E5A-A200-FC4858F4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B228D51A-B1DA-4BA8-A91B-763A4941EC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CD46ADE-E4B5-4E5F-A972-4D4F39472041}" type="slidenum">
              <a:rPr lang="en-GB" altLang="sr-Latn-RS"/>
              <a:pPr algn="r" eaLnBrk="1" hangingPunct="1">
                <a:spcBef>
                  <a:spcPct val="0"/>
                </a:spcBef>
              </a:pPr>
              <a:t>26</a:t>
            </a:fld>
            <a:endParaRPr lang="en-GB" altLang="sr-Latn-R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AD2C8EDF-5A06-47D0-A0BE-F69A5D508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2544B910-925A-4F71-99A7-9A7DFB312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0075E31B-0444-449C-BA4A-ED0726FE2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7F90F92-080B-4769-8EFB-FBA35558FCF1}" type="slidenum">
              <a:rPr lang="en-GB" altLang="sr-Latn-RS"/>
              <a:pPr algn="r" eaLnBrk="1" hangingPunct="1">
                <a:spcBef>
                  <a:spcPct val="0"/>
                </a:spcBef>
              </a:pPr>
              <a:t>27</a:t>
            </a:fld>
            <a:endParaRPr lang="en-GB" altLang="sr-Latn-R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E4E449D-C9C2-4DAB-A516-F1EFCC57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C647C0BA-D04F-43A6-8F25-C79A91A30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547F5C33-1E0E-4563-8538-14A0734AA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75A2733-79B7-4308-8DF9-7A2174D3F392}" type="slidenum">
              <a:rPr lang="en-GB" altLang="sr-Latn-RS"/>
              <a:pPr algn="r" eaLnBrk="1" hangingPunct="1">
                <a:spcBef>
                  <a:spcPct val="0"/>
                </a:spcBef>
              </a:pPr>
              <a:t>28</a:t>
            </a:fld>
            <a:endParaRPr lang="en-GB" altLang="sr-Latn-R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475E31BD-8ECB-4759-9F2B-321688606C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6A035106-E382-4301-B030-89A0E3175B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E442B57E-7AC9-4F27-B023-863A17AA1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2184043-0C37-4864-929F-6214927591B6}" type="slidenum">
              <a:rPr lang="en-GB" altLang="sr-Latn-RS"/>
              <a:pPr algn="r" eaLnBrk="1" hangingPunct="1">
                <a:spcBef>
                  <a:spcPct val="0"/>
                </a:spcBef>
              </a:pPr>
              <a:t>29</a:t>
            </a:fld>
            <a:endParaRPr lang="en-GB" altLang="sr-Latn-R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4500083-4D4E-4BD1-9629-2F80BF3056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14C2CB82-DB8E-4213-B9E5-06C6BCDEA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55691451-F8B9-4D44-AB8A-2EF0ECDC3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5E916C1-F22C-45A8-AB8B-EEF27239E903}" type="slidenum">
              <a:rPr lang="en-GB" altLang="sr-Latn-RS"/>
              <a:pPr algn="r" eaLnBrk="1" hangingPunct="1">
                <a:spcBef>
                  <a:spcPct val="0"/>
                </a:spcBef>
              </a:pPr>
              <a:t>30</a:t>
            </a:fld>
            <a:endParaRPr lang="en-GB" altLang="sr-Latn-R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807E908-3D68-469A-A4D2-8B0C0C5B6A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83301E9-3112-4F2C-B028-E66A6EBAC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AC4D84BB-BB50-43D2-BEAE-903DF29E2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864F330-261C-41FD-A0E4-20778F1A1585}" type="slidenum">
              <a:rPr lang="en-GB" altLang="sr-Latn-RS"/>
              <a:pPr algn="r" eaLnBrk="1" hangingPunct="1">
                <a:spcBef>
                  <a:spcPct val="0"/>
                </a:spcBef>
              </a:pPr>
              <a:t>4</a:t>
            </a:fld>
            <a:endParaRPr lang="en-GB" altLang="sr-Latn-R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B4E43834-1C63-481E-B3B9-7ED9B3455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462BBDD-8989-42A9-A4CD-2D620477E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830AA1E0-6838-43E2-9A80-3D10D69E0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E07E138-8F06-4A50-84E5-257E79886EF4}" type="slidenum">
              <a:rPr lang="en-GB" altLang="sr-Latn-RS"/>
              <a:pPr algn="r" eaLnBrk="1" hangingPunct="1">
                <a:spcBef>
                  <a:spcPct val="0"/>
                </a:spcBef>
              </a:pPr>
              <a:t>31</a:t>
            </a:fld>
            <a:endParaRPr lang="en-GB" altLang="sr-Latn-R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EDAFA667-A307-43B0-8027-55147D2663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046C0AA-A08D-4502-B92F-08CB95D9B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13ABCD5D-D72B-4129-8F5E-87307A545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CA517FB-46D3-4F3A-930A-1B896240DAA9}" type="slidenum">
              <a:rPr lang="en-GB" altLang="sr-Latn-RS"/>
              <a:pPr algn="r" eaLnBrk="1" hangingPunct="1">
                <a:spcBef>
                  <a:spcPct val="0"/>
                </a:spcBef>
              </a:pPr>
              <a:t>32</a:t>
            </a:fld>
            <a:endParaRPr lang="en-GB" altLang="sr-Latn-R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9F34DEEE-0C8A-4F4B-ABB4-AD3DBAB0F4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7262340B-6828-4C11-945B-95CE2C80B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C6852FD-82FB-4932-9FF8-AF1FFEEC85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B0E52C3-E1F3-4287-B8A0-02CDB0997255}" type="slidenum">
              <a:rPr lang="en-GB" altLang="sr-Latn-RS"/>
              <a:pPr algn="r" eaLnBrk="1" hangingPunct="1">
                <a:spcBef>
                  <a:spcPct val="0"/>
                </a:spcBef>
              </a:pPr>
              <a:t>33</a:t>
            </a:fld>
            <a:endParaRPr lang="en-GB" altLang="sr-Latn-R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6511C25-3FF9-4D9E-A23C-414CAB1DE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A29CADFA-BD0F-4415-9F84-3806ACBDB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CBF32B7-55D3-4577-9CEE-0E597FE17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1A827A-6046-4D53-8BB9-3324D59DD622}" type="slidenum">
              <a:rPr lang="en-GB" altLang="sr-Latn-RS"/>
              <a:pPr algn="r" eaLnBrk="1" hangingPunct="1">
                <a:spcBef>
                  <a:spcPct val="0"/>
                </a:spcBef>
              </a:pPr>
              <a:t>34</a:t>
            </a:fld>
            <a:endParaRPr lang="en-GB" altLang="sr-Latn-R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2FC1973D-6CA1-41B2-B057-520D393B23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C9C41348-215C-41E0-953F-C51D3047F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9C8D016-39A1-4BC4-A0CD-F7358223E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8EC25F2-3EF4-40B3-8C28-C6DD1A9058BB}" type="slidenum">
              <a:rPr lang="en-GB" altLang="sr-Latn-RS"/>
              <a:pPr algn="r" eaLnBrk="1" hangingPunct="1">
                <a:spcBef>
                  <a:spcPct val="0"/>
                </a:spcBef>
              </a:pPr>
              <a:t>35</a:t>
            </a:fld>
            <a:endParaRPr lang="en-GB" altLang="sr-Latn-R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15614A4-AC6A-4ED7-94A2-0D802ABCD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25F6ACA-DA60-466F-A107-18D566C5E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D2D34CD-469D-42F4-BB4F-18CA7992F7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CF22554-B77B-4D5D-9A25-08288366B87F}" type="slidenum">
              <a:rPr lang="en-GB" altLang="sr-Latn-RS"/>
              <a:pPr algn="r" eaLnBrk="1" hangingPunct="1">
                <a:spcBef>
                  <a:spcPct val="0"/>
                </a:spcBef>
              </a:pPr>
              <a:t>36</a:t>
            </a:fld>
            <a:endParaRPr lang="en-GB" altLang="sr-Latn-R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3555AF4-A982-4063-8EDE-64A4AF814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2BB5DC09-960D-4950-A44B-F66D6AD6A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5007192-F214-46D2-BD40-7EDBBC859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B3F208-3B8F-4DEE-816E-BFF334F71870}" type="slidenum">
              <a:rPr lang="en-GB" altLang="sr-Latn-RS"/>
              <a:pPr algn="r" eaLnBrk="1" hangingPunct="1">
                <a:spcBef>
                  <a:spcPct val="0"/>
                </a:spcBef>
              </a:pPr>
              <a:t>37</a:t>
            </a:fld>
            <a:endParaRPr lang="en-GB" altLang="sr-Latn-R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62E89953-7820-43F4-BF55-618B556D9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252E497-147C-415E-824F-F2FF605F7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3404D27-547A-4537-9D47-33F586E836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E17C4-F150-4E86-B340-DFC1EA01D65F}" type="slidenum">
              <a:rPr lang="en-GB" altLang="sr-Latn-RS"/>
              <a:pPr algn="r" eaLnBrk="1" hangingPunct="1">
                <a:spcBef>
                  <a:spcPct val="0"/>
                </a:spcBef>
              </a:pPr>
              <a:t>38</a:t>
            </a:fld>
            <a:endParaRPr lang="en-GB" altLang="sr-Latn-R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F41073B9-BB99-4C9F-B9E4-0E1381C4B8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716C4873-3B3B-4C61-8FCF-FC03B6CAC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87CA3D2-3BA1-44D0-8E89-2C42401D3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7DE6B21-102A-4E55-A580-41F6FB327155}" type="slidenum">
              <a:rPr lang="en-GB" altLang="sr-Latn-RS"/>
              <a:pPr algn="r" eaLnBrk="1" hangingPunct="1">
                <a:spcBef>
                  <a:spcPct val="0"/>
                </a:spcBef>
              </a:pPr>
              <a:t>39</a:t>
            </a:fld>
            <a:endParaRPr lang="en-GB" altLang="sr-Latn-R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2B743B6B-46C3-456B-AF36-CB020471DA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E8CE6E6-637A-4FA7-9D8D-A08B8CF9A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B2C16E1-1AD1-4C53-A13A-43344EFBE4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5841ACD-D932-4682-821C-5FC37C9BB2F7}" type="slidenum">
              <a:rPr lang="en-GB" altLang="sr-Latn-RS"/>
              <a:pPr algn="r" eaLnBrk="1" hangingPunct="1">
                <a:spcBef>
                  <a:spcPct val="0"/>
                </a:spcBef>
              </a:pPr>
              <a:t>40</a:t>
            </a:fld>
            <a:endParaRPr lang="en-GB" altLang="sr-Latn-R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386D4EE-7147-413D-A3F0-BA866C4A89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65F513F3-04D7-440E-A8F0-A70662D06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8E778ABB-F1CC-43AB-A61B-BAAC64065D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5DC9C80-BC04-4A06-A8D5-D9AAA493A757}" type="slidenum">
              <a:rPr lang="en-GB" altLang="sr-Latn-RS"/>
              <a:pPr algn="r" eaLnBrk="1" hangingPunct="1">
                <a:spcBef>
                  <a:spcPct val="0"/>
                </a:spcBef>
              </a:pPr>
              <a:t>5</a:t>
            </a:fld>
            <a:endParaRPr lang="en-GB" altLang="sr-Latn-R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2F17421-2918-41E6-B48F-6D5476EFE8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5C26964-1D90-40BF-B642-6BB65C9BD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CC1E5DEA-ABDB-428E-B4B9-B4644233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5117195-0D5D-4B27-9722-86CDE1ED6B03}" type="slidenum">
              <a:rPr lang="en-GB" altLang="sr-Latn-RS"/>
              <a:pPr algn="r" eaLnBrk="1" hangingPunct="1">
                <a:spcBef>
                  <a:spcPct val="0"/>
                </a:spcBef>
              </a:pPr>
              <a:t>41</a:t>
            </a:fld>
            <a:endParaRPr lang="en-GB" altLang="sr-Latn-R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D455DC2-1F60-49ED-A693-DAB8F04886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4C012C1-CF3E-4105-80C0-393C6C1F4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B02651C-205F-48B7-A8A1-736420E4DF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9AA57C-119F-453F-ABA1-F630659B5AEB}" type="slidenum">
              <a:rPr lang="en-GB" altLang="sr-Latn-RS"/>
              <a:pPr algn="r" eaLnBrk="1" hangingPunct="1">
                <a:spcBef>
                  <a:spcPct val="0"/>
                </a:spcBef>
              </a:pPr>
              <a:t>42</a:t>
            </a:fld>
            <a:endParaRPr lang="en-GB" altLang="sr-Latn-R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FC191D5A-5594-4020-9006-AB26AE9EB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D95E859-3CAA-494B-969F-C7C2A419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B02651C-205F-48B7-A8A1-736420E4DF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9AA57C-119F-453F-ABA1-F630659B5AEB}" type="slidenum">
              <a:rPr lang="en-GB" altLang="sr-Latn-RS"/>
              <a:pPr algn="r" eaLnBrk="1" hangingPunct="1">
                <a:spcBef>
                  <a:spcPct val="0"/>
                </a:spcBef>
              </a:pPr>
              <a:t>43</a:t>
            </a:fld>
            <a:endParaRPr lang="en-GB" altLang="sr-Latn-R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FC191D5A-5594-4020-9006-AB26AE9EB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D95E859-3CAA-494B-969F-C7C2A419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04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B02651C-205F-48B7-A8A1-736420E4DF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9AA57C-119F-453F-ABA1-F630659B5AEB}" type="slidenum">
              <a:rPr lang="en-GB" altLang="sr-Latn-RS"/>
              <a:pPr algn="r" eaLnBrk="1" hangingPunct="1">
                <a:spcBef>
                  <a:spcPct val="0"/>
                </a:spcBef>
              </a:pPr>
              <a:t>44</a:t>
            </a:fld>
            <a:endParaRPr lang="en-GB" altLang="sr-Latn-R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FC191D5A-5594-4020-9006-AB26AE9EB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D95E859-3CAA-494B-969F-C7C2A419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59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CC4C9F-5013-4F9F-8186-6B885CF74D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06BAFD-1902-4996-8E24-59B46A1218CB}" type="slidenum">
              <a:rPr lang="en-GB" altLang="sr-Latn-RS"/>
              <a:pPr algn="r" eaLnBrk="1" hangingPunct="1">
                <a:spcBef>
                  <a:spcPct val="0"/>
                </a:spcBef>
              </a:pPr>
              <a:t>45</a:t>
            </a:fld>
            <a:endParaRPr lang="en-GB" altLang="sr-Latn-RS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DCE80399-7225-4B61-9800-F96AF2FB9F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529D5B3-7847-40F3-B4B2-9E8FBDFEC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C59D335C-D748-4B0F-8C60-B7DE9D50A9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CF0B48-CA26-4A32-8E08-ACAE646E0E73}" type="slidenum">
              <a:rPr lang="en-GB" altLang="sr-Latn-RS"/>
              <a:pPr>
                <a:spcBef>
                  <a:spcPct val="0"/>
                </a:spcBef>
              </a:pPr>
              <a:t>46</a:t>
            </a:fld>
            <a:endParaRPr lang="en-GB" altLang="sr-Latn-R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AAEEDFF-1E1E-4750-85D1-0F9778D28C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B336B612-51DC-4826-ABF0-B374D6B6D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993BDC68-D7D6-4CFC-AEAE-5FBF95A6AF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FEAF03-962F-4DC0-B26F-1DC2C6CCA38F}" type="slidenum">
              <a:rPr lang="en-GB" altLang="sr-Latn-RS"/>
              <a:pPr>
                <a:spcBef>
                  <a:spcPct val="0"/>
                </a:spcBef>
              </a:pPr>
              <a:t>47</a:t>
            </a:fld>
            <a:endParaRPr lang="en-GB" altLang="sr-Latn-R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559D76E-48E4-4131-937F-FB831B704A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3DD33176-AEE8-40D6-98CC-BC5D1E1D8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1699874A-D0A9-4654-8843-7C6BFBAC7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762585-C620-422A-A885-F81FBA4F69D6}" type="slidenum">
              <a:rPr lang="en-GB" altLang="sr-Latn-RS"/>
              <a:pPr>
                <a:spcBef>
                  <a:spcPct val="0"/>
                </a:spcBef>
              </a:pPr>
              <a:t>48</a:t>
            </a:fld>
            <a:endParaRPr lang="en-GB" altLang="sr-Latn-R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5037C03-3AE0-4FD6-9290-4B279FF3C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1B4E1D9D-E0D4-4607-AB28-D92A2A3AA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93A52CC-4D26-4005-987F-2F63C21682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90612A-F9F4-45B5-8178-D6C315586E0A}" type="slidenum">
              <a:rPr lang="en-GB" altLang="sr-Latn-RS"/>
              <a:pPr>
                <a:spcBef>
                  <a:spcPct val="0"/>
                </a:spcBef>
              </a:pPr>
              <a:t>49</a:t>
            </a:fld>
            <a:endParaRPr lang="en-GB" altLang="sr-Latn-R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912EFE0-CDA2-43FE-B5BA-67B61E12B2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4FA9688-DE0D-492C-A269-3E12E6DBA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416C78A-D081-4DFD-90CA-CF5771B9D7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9D6694D-9E0B-4A02-B408-DD415D40A056}" type="slidenum">
              <a:rPr lang="en-GB" altLang="sr-Latn-RS"/>
              <a:pPr>
                <a:spcBef>
                  <a:spcPct val="0"/>
                </a:spcBef>
              </a:pPr>
              <a:t>50</a:t>
            </a:fld>
            <a:endParaRPr lang="en-GB" altLang="sr-Latn-R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0B0B39C-3A86-40BB-805C-C0FA3D2E3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5259C81C-245D-4FD5-99B3-3F3F6864E4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6290BB7-1627-47DA-98EB-CEB82446A7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C43F0AD-CCED-4BB8-87EE-D9BF7BAD2330}" type="slidenum">
              <a:rPr lang="en-GB" altLang="sr-Latn-RS"/>
              <a:pPr algn="r" eaLnBrk="1" hangingPunct="1">
                <a:spcBef>
                  <a:spcPct val="0"/>
                </a:spcBef>
              </a:pPr>
              <a:t>6</a:t>
            </a:fld>
            <a:endParaRPr lang="en-GB" altLang="sr-Latn-R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C2A013E-26E4-469A-932E-82F496E00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E858706-E572-404A-B646-1EEDD2AFE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96B89230-F85F-4526-BB0A-7B28483847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9159D1-60C2-4651-88D6-30D6D3637192}" type="slidenum">
              <a:rPr lang="en-GB" altLang="sr-Latn-RS"/>
              <a:pPr>
                <a:spcBef>
                  <a:spcPct val="0"/>
                </a:spcBef>
              </a:pPr>
              <a:t>51</a:t>
            </a:fld>
            <a:endParaRPr lang="en-GB" altLang="sr-Latn-R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05B4734A-19E6-4EC7-8BE7-2C86304A5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3737B654-EC68-45A2-AA9E-6075B8A71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0C63BB20-FB8D-477F-9EF2-C32465A94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7B81A9-FF81-4749-B592-356FFBA77F5C}" type="slidenum">
              <a:rPr lang="en-GB" altLang="sr-Latn-RS"/>
              <a:pPr>
                <a:spcBef>
                  <a:spcPct val="0"/>
                </a:spcBef>
              </a:pPr>
              <a:t>52</a:t>
            </a:fld>
            <a:endParaRPr lang="en-GB" altLang="sr-Latn-R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2E5C7CE-4009-48BB-B35C-C0E4CC5070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70FD2FD3-7B08-4A3C-8EE4-D01886CC0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05E9A099-DF52-49E7-938E-6FFA535F52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19C7B1-F9DA-48B2-BB78-7E7CF60410F7}" type="slidenum">
              <a:rPr lang="en-GB" altLang="sr-Latn-RS"/>
              <a:pPr>
                <a:spcBef>
                  <a:spcPct val="0"/>
                </a:spcBef>
              </a:pPr>
              <a:t>53</a:t>
            </a:fld>
            <a:endParaRPr lang="en-GB" altLang="sr-Latn-R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A85EFA0-F75D-45BA-A015-81C5ABCCE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FF2E8FF-9810-4C43-8259-4A7894F50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CE32889-F236-408F-81B0-6B5497FFB2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6BFEF5-0FC2-433F-9854-F495BE4FB359}" type="slidenum">
              <a:rPr lang="en-GB" altLang="sr-Latn-RS"/>
              <a:pPr>
                <a:spcBef>
                  <a:spcPct val="0"/>
                </a:spcBef>
              </a:pPr>
              <a:t>54</a:t>
            </a:fld>
            <a:endParaRPr lang="en-GB" altLang="sr-Latn-R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1D201659-58DA-4169-A706-3BE0C0498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BD9CB6E1-CC5E-418E-B252-B24FFE64DA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8B208CB0-98C8-498E-8BF5-F8796A4C17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64F88E-D0FD-4919-AA0D-923F669D2396}" type="slidenum">
              <a:rPr lang="en-GB" altLang="sr-Latn-RS"/>
              <a:pPr>
                <a:spcBef>
                  <a:spcPct val="0"/>
                </a:spcBef>
              </a:pPr>
              <a:t>55</a:t>
            </a:fld>
            <a:endParaRPr lang="en-GB" altLang="sr-Latn-R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C1CB91E-F8F4-4BA8-9CF4-2E1AFFA017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9B76BCB-18B4-4829-8001-6B25838A10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9A824EE-52FD-4EFC-BC2B-2FF401BF8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659154-5EB7-415F-A7B2-7E7C4C1E54DC}" type="slidenum">
              <a:rPr lang="en-GB" altLang="sr-Latn-RS"/>
              <a:pPr>
                <a:spcBef>
                  <a:spcPct val="0"/>
                </a:spcBef>
              </a:pPr>
              <a:t>56</a:t>
            </a:fld>
            <a:endParaRPr lang="en-GB" altLang="sr-Latn-R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4BF9112-1CA1-4B6E-AAF2-60CEEB3F3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FCB23DA2-FF94-4067-AE13-D5C4AB310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941E609-2A37-4C0F-9292-87E38DA156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E058BF-1236-4948-81D3-F30DEFD57594}" type="slidenum">
              <a:rPr lang="en-GB" altLang="sr-Latn-RS"/>
              <a:pPr>
                <a:spcBef>
                  <a:spcPct val="0"/>
                </a:spcBef>
              </a:pPr>
              <a:t>57</a:t>
            </a:fld>
            <a:endParaRPr lang="en-GB" altLang="sr-Latn-R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52CB668-5E7A-4579-A19C-0FBA291944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EFDDBAAD-47C5-4926-A85D-CB22E548F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D84A59A-5B74-4AFF-9562-D54A5DCC8F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89149D0-D8B2-4B11-96C0-B0F870C0B381}" type="slidenum">
              <a:rPr lang="en-GB" altLang="sr-Latn-RS"/>
              <a:pPr>
                <a:spcBef>
                  <a:spcPct val="0"/>
                </a:spcBef>
              </a:pPr>
              <a:t>58</a:t>
            </a:fld>
            <a:endParaRPr lang="en-GB" altLang="sr-Latn-R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BDC37FF-D424-429F-AD10-1F74D5F240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D787B9-B787-4624-B922-C26B85B83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DEFECEF-ED33-4093-80ED-07AC75054A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49BDDD0-8320-41D0-97AB-97481D43BFF5}" type="slidenum">
              <a:rPr lang="en-GB" altLang="sr-Latn-RS"/>
              <a:pPr>
                <a:spcBef>
                  <a:spcPct val="0"/>
                </a:spcBef>
              </a:pPr>
              <a:t>59</a:t>
            </a:fld>
            <a:endParaRPr lang="en-GB" altLang="sr-Latn-R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6D9EFB5-C00A-45F8-B42D-D0A6DDDF8B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3BF5F19-A3AF-4E0D-839B-0835FDE89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381F7DB8-A7F8-4DE6-9A3C-5A55CD260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7AE774-6F0B-4F61-8D46-CD0C22706C5E}" type="slidenum">
              <a:rPr lang="en-GB" altLang="sr-Latn-RS"/>
              <a:pPr>
                <a:spcBef>
                  <a:spcPct val="0"/>
                </a:spcBef>
              </a:pPr>
              <a:t>60</a:t>
            </a:fld>
            <a:endParaRPr lang="en-GB" altLang="sr-Latn-R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E9F617B3-EB63-42BE-A650-9E6D9ADAA9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6431C807-15D0-4824-B25D-90FFD8AAF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49B13821-F42E-4B16-8178-B9C9B0C0FD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71DF48-D979-4B81-98CE-3AE1CBAFF8F9}" type="slidenum">
              <a:rPr lang="en-GB" altLang="sr-Latn-RS"/>
              <a:pPr algn="r" eaLnBrk="1" hangingPunct="1">
                <a:spcBef>
                  <a:spcPct val="0"/>
                </a:spcBef>
              </a:pPr>
              <a:t>7</a:t>
            </a:fld>
            <a:endParaRPr lang="en-GB" altLang="sr-Latn-R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9DBBB0C-251D-4DFB-A911-850CC9EBB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494E7616-DB6D-4082-8AAC-A024C07A8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81DAD6B-628E-4579-B7D2-DD0B92FC61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9B516E-9197-4CC9-818E-D32862E22511}" type="slidenum">
              <a:rPr lang="en-GB" altLang="sr-Latn-RS"/>
              <a:pPr>
                <a:spcBef>
                  <a:spcPct val="0"/>
                </a:spcBef>
              </a:pPr>
              <a:t>61</a:t>
            </a:fld>
            <a:endParaRPr lang="en-GB" altLang="sr-Latn-R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CECDB7C-8B43-4479-9F7A-3A1C9C0FA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DD1C1BF7-44EB-4E65-BB01-38260A5A6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1245200-A753-4DC6-8B49-4782C36760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1F672B-3A30-4889-9D69-CA656F2D3D54}" type="slidenum">
              <a:rPr lang="en-GB" altLang="sr-Latn-RS"/>
              <a:pPr>
                <a:spcBef>
                  <a:spcPct val="0"/>
                </a:spcBef>
              </a:pPr>
              <a:t>62</a:t>
            </a:fld>
            <a:endParaRPr lang="en-GB" altLang="sr-Latn-R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A884C9CB-3BCB-4AC6-BA12-FECA07100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90240103-6C21-4979-9A61-BA2B20872A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97A97FEE-09F8-498B-BEE9-9711A66B9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36C59C-ABEB-461D-B7DF-0051CE570874}" type="slidenum">
              <a:rPr lang="en-GB" altLang="sr-Latn-RS"/>
              <a:pPr>
                <a:spcBef>
                  <a:spcPct val="0"/>
                </a:spcBef>
              </a:pPr>
              <a:t>63</a:t>
            </a:fld>
            <a:endParaRPr lang="en-GB" altLang="sr-Latn-R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FC0A740-B594-42F2-9A1E-08E72D84C4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6904953-8E40-4E5C-BC66-5348A9989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EA0155A-5C6E-46EA-8B99-F2ED924F5E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82C470-16E8-43F8-B3BE-2D09F349C5A6}" type="slidenum">
              <a:rPr lang="en-GB" altLang="sr-Latn-RS"/>
              <a:pPr>
                <a:spcBef>
                  <a:spcPct val="0"/>
                </a:spcBef>
              </a:pPr>
              <a:t>64</a:t>
            </a:fld>
            <a:endParaRPr lang="en-GB" altLang="sr-Latn-R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EE8D60FC-4D40-4566-8243-003CC6159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8311B01-01B8-4587-B97E-D12EA3DC4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03A116C-7092-4C90-99D2-0824EBEEE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5F81C2-BD06-47C1-A537-3FBA5F53B0F9}" type="slidenum">
              <a:rPr lang="en-GB" altLang="sr-Latn-RS"/>
              <a:pPr>
                <a:spcBef>
                  <a:spcPct val="0"/>
                </a:spcBef>
              </a:pPr>
              <a:t>65</a:t>
            </a:fld>
            <a:endParaRPr lang="en-GB" altLang="sr-Latn-R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0D7AE21-24EC-4997-BABD-C8B40FF374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46F4CDF9-3C1D-4D96-922E-B198457E0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031B43AF-3047-46D5-ACEE-EEE4E03564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EC5741-CA3A-4A67-8C3A-8DE3BAF721B0}" type="slidenum">
              <a:rPr lang="en-GB" altLang="sr-Latn-RS"/>
              <a:pPr>
                <a:spcBef>
                  <a:spcPct val="0"/>
                </a:spcBef>
              </a:pPr>
              <a:t>66</a:t>
            </a:fld>
            <a:endParaRPr lang="en-GB" altLang="sr-Latn-R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BA48F0A-52C7-4793-BEFF-A72C7C790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1300F51B-4BE1-4DB1-901F-C7432129C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261681B9-4F98-4A75-A911-158EC891FC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707B53-65A1-449E-ABE0-03FA2DD026BD}" type="slidenum">
              <a:rPr lang="en-GB" altLang="sr-Latn-RS"/>
              <a:pPr>
                <a:spcBef>
                  <a:spcPct val="0"/>
                </a:spcBef>
              </a:pPr>
              <a:t>67</a:t>
            </a:fld>
            <a:endParaRPr lang="en-GB" altLang="sr-Latn-R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F0B6A48-9F60-4A8B-B146-BA98EA72E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C6774D1-E86F-4EDF-8982-389DA03DB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C5CE1276-3FC3-4A4D-8B03-FE5BF1396C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FC2C6D-D650-4716-A9DA-CE66632BF4A6}" type="slidenum">
              <a:rPr lang="en-GB" altLang="sr-Latn-RS"/>
              <a:pPr>
                <a:spcBef>
                  <a:spcPct val="0"/>
                </a:spcBef>
              </a:pPr>
              <a:t>68</a:t>
            </a:fld>
            <a:endParaRPr lang="en-GB" altLang="sr-Latn-R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418135E-47A0-4DF3-8159-0F32D5C3B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1B8D62F-A7C6-418D-B827-42E1FBE55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4515CF28-4FCB-484F-B4C9-D95D41671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CDBE40-7DAB-4C93-BFB7-B22061848B54}" type="slidenum">
              <a:rPr lang="en-GB" altLang="sr-Latn-RS"/>
              <a:pPr>
                <a:spcBef>
                  <a:spcPct val="0"/>
                </a:spcBef>
              </a:pPr>
              <a:t>69</a:t>
            </a:fld>
            <a:endParaRPr lang="en-GB" altLang="sr-Latn-R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BF0D8D13-12F6-4B59-B67E-E831744FC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80F2FFE4-58C8-4502-A934-4206B5A81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A0ACD9F7-9285-49D6-A5D1-EBFD033D3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955BC0-C376-4CD7-8711-F4456A67F240}" type="slidenum">
              <a:rPr lang="en-GB" altLang="sr-Latn-RS"/>
              <a:pPr>
                <a:spcBef>
                  <a:spcPct val="0"/>
                </a:spcBef>
              </a:pPr>
              <a:t>70</a:t>
            </a:fld>
            <a:endParaRPr lang="en-GB" altLang="sr-Latn-R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B4DD849-5F89-44FF-B404-38A152F15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826A795-2572-4513-96E6-77AAE1EC3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761D20B-5B71-4B7E-92EE-3E847833F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E893460-8AA4-43A7-8462-BD41DBE06F5D}" type="slidenum">
              <a:rPr lang="en-GB" altLang="sr-Latn-RS"/>
              <a:pPr algn="r" eaLnBrk="1" hangingPunct="1">
                <a:spcBef>
                  <a:spcPct val="0"/>
                </a:spcBef>
              </a:pPr>
              <a:t>8</a:t>
            </a:fld>
            <a:endParaRPr lang="en-GB" altLang="sr-Latn-R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05CEE7B8-3825-44EF-9354-223E13D44E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CDDD4C59-AF95-4268-9246-5562DED5F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B27FD3-E4CB-4F8B-AD3C-D02F6EDE14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87C82F9-8EA6-4865-A46D-84CB4A47848C}" type="slidenum">
              <a:rPr lang="en-GB" altLang="sr-Latn-RS"/>
              <a:pPr>
                <a:spcBef>
                  <a:spcPct val="0"/>
                </a:spcBef>
              </a:pPr>
              <a:t>71</a:t>
            </a:fld>
            <a:endParaRPr lang="en-GB" altLang="sr-Latn-R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FAECDB92-EEA6-4A79-B134-6D2A25F8B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513AC5B3-8A1B-40E8-A529-91052A68F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DEF88C21-51B4-4E6B-9519-EFD287A1DA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99A9C4-4BC4-4B4D-AFB3-672D1AB41119}" type="slidenum">
              <a:rPr lang="en-GB" altLang="sr-Latn-RS"/>
              <a:pPr>
                <a:spcBef>
                  <a:spcPct val="0"/>
                </a:spcBef>
              </a:pPr>
              <a:t>72</a:t>
            </a:fld>
            <a:endParaRPr lang="en-GB" altLang="sr-Latn-R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253060D9-F16B-4834-A82B-31C452A5A8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94876F1-3529-41EA-9461-188969192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BC1F752-3459-4239-925C-F229763260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85A8AE-F387-4B50-B779-65AE56BA0C75}" type="slidenum">
              <a:rPr lang="en-GB" altLang="sr-Latn-RS"/>
              <a:pPr>
                <a:spcBef>
                  <a:spcPct val="0"/>
                </a:spcBef>
              </a:pPr>
              <a:t>73</a:t>
            </a:fld>
            <a:endParaRPr lang="en-GB" altLang="sr-Latn-R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2CB64AA-243B-441B-ADFC-E2AC5A56C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A5D6BBB-C965-4788-9E70-2466AE707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09829761-5BF6-49E2-BE2E-2D76E5357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F691FB-72AD-471F-BA0B-298B100E709D}" type="slidenum">
              <a:rPr lang="en-GB" altLang="sr-Latn-RS"/>
              <a:pPr>
                <a:spcBef>
                  <a:spcPct val="0"/>
                </a:spcBef>
              </a:pPr>
              <a:t>74</a:t>
            </a:fld>
            <a:endParaRPr lang="en-GB" altLang="sr-Latn-R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C955738-6AC0-4F4C-B183-C6BB417FB7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02B70A7-C104-4BD4-B412-287ED533E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363678-C027-4ED0-A193-6E10EAFBBB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29B1E0-760A-4736-B72D-640B881AC811}" type="slidenum">
              <a:rPr lang="en-GB" altLang="sr-Latn-RS"/>
              <a:pPr>
                <a:spcBef>
                  <a:spcPct val="0"/>
                </a:spcBef>
              </a:pPr>
              <a:t>75</a:t>
            </a:fld>
            <a:endParaRPr lang="en-GB" altLang="sr-Latn-R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C45A62F6-4437-4FD0-9586-4D1AE3C515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432B32C4-5937-41BE-96A9-9B17CE00C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26F2E56C-00E4-4284-B42F-18408CF5A9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1AD86A-7FFD-41D4-BB1C-69A169DD106A}" type="slidenum">
              <a:rPr lang="en-GB" altLang="sr-Latn-RS"/>
              <a:pPr>
                <a:spcBef>
                  <a:spcPct val="0"/>
                </a:spcBef>
              </a:pPr>
              <a:t>76</a:t>
            </a:fld>
            <a:endParaRPr lang="en-GB" altLang="sr-Latn-R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0B670243-A97D-4EB8-B8B4-37CE17E509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46B96DCD-3506-4EC0-81C8-730288A4E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73D374D-CDFF-4CF2-A878-AD2E0D747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C7BCBB-FB05-467A-8869-568349355A89}" type="slidenum">
              <a:rPr lang="en-GB" altLang="sr-Latn-RS"/>
              <a:pPr>
                <a:spcBef>
                  <a:spcPct val="0"/>
                </a:spcBef>
              </a:pPr>
              <a:t>77</a:t>
            </a:fld>
            <a:endParaRPr lang="en-GB" altLang="sr-Latn-R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28A008-36B6-4BFE-B36C-09F0C2EC2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30BFE2E-C09C-485E-89FC-C031E33C0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36A07C1-A76D-482E-A799-D92BA87AA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D93F4FC-D1AA-4D8D-9488-BF2E4DC3B01A}" type="slidenum">
              <a:rPr lang="en-GB" altLang="sr-Latn-RS"/>
              <a:pPr>
                <a:spcBef>
                  <a:spcPct val="0"/>
                </a:spcBef>
              </a:pPr>
              <a:t>78</a:t>
            </a:fld>
            <a:endParaRPr lang="en-GB" altLang="sr-Latn-R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29294D1C-FFDE-4361-B1AB-11C358B82B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C2E001DA-FB38-4C05-9258-21AB5DA64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r-HR" altLang="sr-Latn-R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A2F64DEA-34D8-4A9C-B9D2-6E1959F6EF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7595CA5-E22E-4879-9AE9-D74CE061EE9C}" type="slidenum">
              <a:rPr lang="en-GB" altLang="sr-Latn-RS"/>
              <a:pPr algn="r" eaLnBrk="1" hangingPunct="1">
                <a:spcBef>
                  <a:spcPct val="0"/>
                </a:spcBef>
              </a:pPr>
              <a:t>9</a:t>
            </a:fld>
            <a:endParaRPr lang="en-GB" altLang="sr-Latn-R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B91335AF-461B-4B8D-81ED-84DBBCF3C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5E680C56-19AE-4218-B5AB-F650EFF62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8D47F2D-3622-43E5-927D-6C6F1005B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FA130EB-E97C-423D-B9E1-6CA84E6322BD}" type="slidenum">
              <a:rPr lang="en-GB" altLang="sr-Latn-RS"/>
              <a:pPr algn="r" eaLnBrk="1" hangingPunct="1">
                <a:spcBef>
                  <a:spcPct val="0"/>
                </a:spcBef>
              </a:pPr>
              <a:t>10</a:t>
            </a:fld>
            <a:endParaRPr lang="en-GB" altLang="sr-Latn-R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C6F4485-976E-4E4E-9EEE-25D6A41338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F96781CF-DDBB-46CF-B320-2B9A6E7A9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hr-HR" altLang="sr-Latn-R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7DC32-0EF8-4BA7-8842-55300208223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10">
            <a:extLst>
              <a:ext uri="{FF2B5EF4-FFF2-40B4-BE49-F238E27FC236}">
                <a16:creationId xmlns:a16="http://schemas.microsoft.com/office/drawing/2014/main" id="{2E7C3885-674C-48D5-9724-6BAED5DA0E94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2500E-38A0-4F60-BE5E-E155F9EF6173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8AD79-E802-47D1-A0AA-A2895D8BF2ED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7A635-1597-4481-9159-8D1697897966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7">
            <a:extLst>
              <a:ext uri="{FF2B5EF4-FFF2-40B4-BE49-F238E27FC236}">
                <a16:creationId xmlns:a16="http://schemas.microsoft.com/office/drawing/2014/main" id="{40D22761-63DB-49B8-922C-267D23FC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D888FA-CB9F-4FA6-BBEB-5A8770876EBE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12" name="Footer Placeholder 16">
            <a:extLst>
              <a:ext uri="{FF2B5EF4-FFF2-40B4-BE49-F238E27FC236}">
                <a16:creationId xmlns:a16="http://schemas.microsoft.com/office/drawing/2014/main" id="{F8F0D6E3-DAEC-4B9B-8A65-AA63B28C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A2F23B3B-7AA3-4DAB-B48C-AA3813BF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BA2EB5-830A-4506-BA05-8EC368C6A2B9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4234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B6530A52-56D3-4021-8F89-8A1C28DF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8557F-5274-4CEC-9BE9-FBB94D60F824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980D43F-4F42-4EC1-AF36-69BA0D6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9043360-6573-430E-B792-8475A50A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60F06-ECBC-4D0B-AAE4-C003CB260A31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412664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ADDA69C9-16C4-4D2C-83EB-47455CAAF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6A1A3-7CE6-4E60-9B2A-62AFE44F43A4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7ECCB94-6F68-4B5E-9F48-ABC2AEBF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975F8606-6C5E-4B6F-BBAB-D025040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F240E0-1D28-4996-8E14-9EAD0CB03F27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46186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FB9FB647-8FC5-4D17-8E0D-F8781756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0DAC7-702A-412B-BCE0-42327246E044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CF3A314-25C0-4222-819B-6073655C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1B7F147-9736-484D-9529-3DC722A4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BDA14A-72D5-4680-B8CF-4FC50340180D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75462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4BFA9B-9590-44A3-B9B6-BC8C0BA1DC9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10">
            <a:extLst>
              <a:ext uri="{FF2B5EF4-FFF2-40B4-BE49-F238E27FC236}">
                <a16:creationId xmlns:a16="http://schemas.microsoft.com/office/drawing/2014/main" id="{4286A3ED-3096-459A-95E9-AB3E49FC6AB9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D71F1B-A814-4908-873F-C65D81ECF021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66266-5465-4FF4-9D66-9C83B4B2E98D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C1BEE-28A7-4597-8929-E80429D717E8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01DBB2-28C2-4554-9DAC-91E81247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D8996D-18C3-413B-B3DB-C46FAE5EEB6D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389ACA-684F-4824-BA1C-27F54168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0368B0-6DF5-42CD-8B90-3D6BA599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11E7E288-08EF-47CB-AAD0-D6EEE21620B8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55503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ADD5543C-F410-4FBA-B2F4-2EA7E88B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1446F-7889-4DB6-84E6-40FADB872DB9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2F89462-68B8-4BA2-9C26-2C50F7D8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AD03E2B5-E775-45CA-A403-C8A8CE24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FA7C1C-947A-4A95-A18E-5B3BCC7DADAA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76783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E035EB3A-23EB-489C-BE29-58CCEB9A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127AB-68DE-4C06-8EB6-FFB2DEAA0D08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A8F192-A98E-45E6-974A-96BACDEF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10F9BCE7-D221-4D54-A907-B13EF71D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E5C89-B2EE-45BD-AAFB-8B91673A21EB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99342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192C177B-2AFF-4021-B236-1F703DF0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14FFF-9CFD-4595-A878-4790D41D798B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905BE51-5035-4787-89A2-AFE38E01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B24FE7C3-B5EC-4F39-905C-7186FA5B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51836-6626-4BA1-B0B0-386B56BE5AA1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4235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AC02BFA4-F8A5-45A2-AC97-C66BB4C8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0C19A-5938-42BD-8832-2CAF4F034A9E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1F62C-3087-4A87-978C-A91DEE5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6D96715C-136B-47A3-8C69-29717973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3BCB3-1B06-49C4-B080-ADBE41F2D9DF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65572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3A3D74-585A-4DB5-A85A-55F17118EFD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" name="Rounded Rectangle 10">
            <a:extLst>
              <a:ext uri="{FF2B5EF4-FFF2-40B4-BE49-F238E27FC236}">
                <a16:creationId xmlns:a16="http://schemas.microsoft.com/office/drawing/2014/main" id="{7E46047C-E72D-40B1-A233-BAF967C6C5C7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3C0102A-8CF0-4B4D-B23B-6C7CB420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B87443-50DB-4252-9F9C-9885314981A1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BA92AC0-5A61-4DF1-BB78-1A9C05E2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74486BA-B308-4C22-80FC-917A580F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D80941-B16A-4EA4-9417-D88C53418CAA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1944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B6CAA4-D642-43B5-AD39-6FDA74182415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2BCCB0-4AEB-47D2-A444-0D51DD749374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368E5-BE9F-4CFC-8E6C-D67AC922D8E3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34382F44-E39A-4A39-A956-D51503B7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EC5F36-B95C-4528-8580-C83A8C542D6D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7EBE056-1A77-4F9E-ACC3-A4B7B096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825165-0DCA-4AB4-A7FF-E5C69F08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EB719C16-FE22-4C6A-ABE2-978362FA991F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81432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52B78-77E0-410E-AE79-939F1458A2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8" name="Rounded Rectangle 7">
            <a:extLst>
              <a:ext uri="{FF2B5EF4-FFF2-40B4-BE49-F238E27FC236}">
                <a16:creationId xmlns:a16="http://schemas.microsoft.com/office/drawing/2014/main" id="{1D65AE59-5A02-43CC-BDF3-08CC18BB8C55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Placeholder 21">
            <a:extLst>
              <a:ext uri="{FF2B5EF4-FFF2-40B4-BE49-F238E27FC236}">
                <a16:creationId xmlns:a16="http://schemas.microsoft.com/office/drawing/2014/main" id="{1216E484-AC34-44E5-8772-7AAC5EB9237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/>
              <a:t>Click to edit Master title style</a:t>
            </a:r>
          </a:p>
        </p:txBody>
      </p:sp>
      <p:sp>
        <p:nvSpPr>
          <p:cNvPr id="1029" name="Text Placeholder 12">
            <a:extLst>
              <a:ext uri="{FF2B5EF4-FFF2-40B4-BE49-F238E27FC236}">
                <a16:creationId xmlns:a16="http://schemas.microsoft.com/office/drawing/2014/main" id="{B08D7562-DB66-466D-9C10-9C83CC1B97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/>
              <a:t>Click to edit Master text styles</a:t>
            </a:r>
          </a:p>
          <a:p>
            <a:pPr lvl="1"/>
            <a:r>
              <a:rPr lang="en-US" altLang="sr-Latn-RS"/>
              <a:t>Second level</a:t>
            </a:r>
          </a:p>
          <a:p>
            <a:pPr lvl="2"/>
            <a:r>
              <a:rPr lang="en-US" altLang="sr-Latn-RS"/>
              <a:t>Third level</a:t>
            </a:r>
          </a:p>
          <a:p>
            <a:pPr lvl="3"/>
            <a:r>
              <a:rPr lang="en-US" altLang="sr-Latn-RS"/>
              <a:t>Fourth level</a:t>
            </a:r>
          </a:p>
          <a:p>
            <a:pPr lvl="4"/>
            <a:r>
              <a:rPr lang="en-US" altLang="sr-Latn-R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14397E8-5875-453B-A290-25EF341F4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 smtClean="0">
                <a:solidFill>
                  <a:schemeClr val="tx2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B84F998-986D-42DB-8F82-1E9962E2D207}" type="datetime1">
              <a:rPr lang="sr-Latn-RS" smtClean="0"/>
              <a:t>22.10.2024.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2B397-7E62-4671-B27B-C80DFD1FD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GB"/>
              <a:t>Predavanje 8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1A07E10-A523-4CA8-815D-160DB9BF7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>
              <a:defRPr sz="1400">
                <a:latin typeface="Franklin Gothic Book" panose="020B0503020102020204" pitchFamily="34" charset="0"/>
              </a:defRPr>
            </a:lvl1pPr>
          </a:lstStyle>
          <a:p>
            <a:fld id="{EB9651A9-AB68-485D-A145-EC825EACA36F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1" r:id="rId2"/>
    <p:sldLayoutId id="2147483879" r:id="rId3"/>
    <p:sldLayoutId id="2147483872" r:id="rId4"/>
    <p:sldLayoutId id="2147483873" r:id="rId5"/>
    <p:sldLayoutId id="2147483874" r:id="rId6"/>
    <p:sldLayoutId id="2147483875" r:id="rId7"/>
    <p:sldLayoutId id="2147483880" r:id="rId8"/>
    <p:sldLayoutId id="2147483881" r:id="rId9"/>
    <p:sldLayoutId id="2147483876" r:id="rId10"/>
    <p:sldLayoutId id="2147483877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590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7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4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78.wmf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8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8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8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dgep.com/understanding-quaternion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hyperlink" Target="http://www.opengl-tutorial.org/intermediate-tutorials/tutorial-17-quaternions/#quaternion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0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28.wmf"/><Relationship Id="rId9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wmf"/><Relationship Id="rId4" Type="http://schemas.openxmlformats.org/officeDocument/2006/relationships/image" Target="../media/image142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kugla, šarenilo, mjehurić, Magenta">
            <a:extLst>
              <a:ext uri="{FF2B5EF4-FFF2-40B4-BE49-F238E27FC236}">
                <a16:creationId xmlns:a16="http://schemas.microsoft.com/office/drawing/2014/main" id="{FE6DB8BD-75AC-CA38-4270-8956839D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46" name="Rectangle 4">
            <a:extLst>
              <a:ext uri="{FF2B5EF4-FFF2-40B4-BE49-F238E27FC236}">
                <a16:creationId xmlns:a16="http://schemas.microsoft.com/office/drawing/2014/main" id="{578BEFFD-B84D-4898-9CCF-FD3B40A77C2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47800" y="4495800"/>
            <a:ext cx="6400800" cy="1752600"/>
          </a:xfrm>
          <a:noFill/>
        </p:spPr>
        <p:txBody>
          <a:bodyPr/>
          <a:lstStyle/>
          <a:p>
            <a:pPr eaLnBrk="1" hangingPunct="1"/>
            <a:r>
              <a:rPr lang="hr-HR" altLang="sr-Latn-R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GEOMETRIJSKE TRANSFORMACIJE</a:t>
            </a:r>
            <a:r>
              <a:rPr lang="en-GB" altLang="sr-Latn-R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A61C859-6DB0-4AF8-A85F-A9C590F301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4213" y="1916113"/>
            <a:ext cx="7772400" cy="1143000"/>
          </a:xfrm>
        </p:spPr>
        <p:txBody>
          <a:bodyPr/>
          <a:lstStyle/>
          <a:p>
            <a:pPr eaLnBrk="1" hangingPunct="1"/>
            <a:r>
              <a:rPr lang="hr-HR" altLang="sr-Latn-RS" dirty="0"/>
              <a:t>Računalna grafika</a:t>
            </a:r>
            <a:endParaRPr lang="en-GB" altLang="sr-Latn-R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0E141BF-EA77-4B96-97D7-B5B5AD7B0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363" name="Date Placeholder 2">
            <a:extLst>
              <a:ext uri="{FF2B5EF4-FFF2-40B4-BE49-F238E27FC236}">
                <a16:creationId xmlns:a16="http://schemas.microsoft.com/office/drawing/2014/main" id="{AFBF751C-322D-4941-A048-68EF34C1E3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B668B4BF-4439-4641-924B-604D48CAB257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Slide Number Placeholder 4">
            <a:extLst>
              <a:ext uri="{FF2B5EF4-FFF2-40B4-BE49-F238E27FC236}">
                <a16:creationId xmlns:a16="http://schemas.microsoft.com/office/drawing/2014/main" id="{58AC06FA-99CD-47A6-95F5-D6F829B9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DBAD386A-28FF-4E26-AD13-C074D66C75A6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5" name="Text Box 8">
            <a:extLst>
              <a:ext uri="{FF2B5EF4-FFF2-40B4-BE49-F238E27FC236}">
                <a16:creationId xmlns:a16="http://schemas.microsoft.com/office/drawing/2014/main" id="{A82C7466-ECCE-410A-8D24-D01CC75BC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71625"/>
            <a:ext cx="727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6" name="Text Box 20">
            <a:extLst>
              <a:ext uri="{FF2B5EF4-FFF2-40B4-BE49-F238E27FC236}">
                <a16:creationId xmlns:a16="http://schemas.microsoft.com/office/drawing/2014/main" id="{D5AF9F51-A5BC-4634-81DD-074BC496E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Translacijska matrica 3x3 za homogene koordinate ima oblik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367" name="Object 25">
            <a:extLst>
              <a:ext uri="{FF2B5EF4-FFF2-40B4-BE49-F238E27FC236}">
                <a16:creationId xmlns:a16="http://schemas.microsoft.com/office/drawing/2014/main" id="{F216E248-5478-4329-80C8-D20B83A862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708275"/>
          <a:ext cx="231616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44600" imgH="596900" progId="Equation.3">
                  <p:embed/>
                </p:oleObj>
              </mc:Choice>
              <mc:Fallback>
                <p:oleObj r:id="rId3" imgW="1244600" imgH="5969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708275"/>
                        <a:ext cx="2316163" cy="1119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27">
            <a:extLst>
              <a:ext uri="{FF2B5EF4-FFF2-40B4-BE49-F238E27FC236}">
                <a16:creationId xmlns:a16="http://schemas.microsoft.com/office/drawing/2014/main" id="{AA4AC5DE-3C59-4E2D-B2B2-2E28144A0D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263" y="3933825"/>
          <a:ext cx="17192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14003" imgH="215806" progId="Equation.3">
                  <p:embed/>
                </p:oleObj>
              </mc:Choice>
              <mc:Fallback>
                <p:oleObj r:id="rId5" imgW="914003" imgH="21580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3933825"/>
                        <a:ext cx="1719262" cy="412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29">
            <a:extLst>
              <a:ext uri="{FF2B5EF4-FFF2-40B4-BE49-F238E27FC236}">
                <a16:creationId xmlns:a16="http://schemas.microsoft.com/office/drawing/2014/main" id="{ADAB6870-BD87-498C-8E08-9F327480D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508500"/>
          <a:ext cx="23876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95400" imgH="596900" progId="Equation.3">
                  <p:embed/>
                </p:oleObj>
              </mc:Choice>
              <mc:Fallback>
                <p:oleObj r:id="rId7" imgW="1295400" imgH="596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08500"/>
                        <a:ext cx="2387600" cy="1114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1A7C7D1-B633-4254-9435-6402FB869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387" name="Date Placeholder 2">
            <a:extLst>
              <a:ext uri="{FF2B5EF4-FFF2-40B4-BE49-F238E27FC236}">
                <a16:creationId xmlns:a16="http://schemas.microsoft.com/office/drawing/2014/main" id="{597B84D3-21B0-488E-9A24-63E0FBE711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A984000D-ECC1-4D3E-B381-C90404D8322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Slide Number Placeholder 4">
            <a:extLst>
              <a:ext uri="{FF2B5EF4-FFF2-40B4-BE49-F238E27FC236}">
                <a16:creationId xmlns:a16="http://schemas.microsoft.com/office/drawing/2014/main" id="{4709AFAD-07FF-4F6E-8612-E9CC3BD5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C5FDA7F9-5C21-409D-BD0E-FA8FF289A194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9" name="Text Box 8">
            <a:extLst>
              <a:ext uri="{FF2B5EF4-FFF2-40B4-BE49-F238E27FC236}">
                <a16:creationId xmlns:a16="http://schemas.microsoft.com/office/drawing/2014/main" id="{79013198-4D06-4F81-B1F3-9428EE2E4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57338"/>
            <a:ext cx="7258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0" name="Text Box 19">
            <a:extLst>
              <a:ext uri="{FF2B5EF4-FFF2-40B4-BE49-F238E27FC236}">
                <a16:creationId xmlns:a16="http://schemas.microsoft.com/office/drawing/2014/main" id="{FA4FFABB-E6AB-4BFE-87D8-A401124FD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124075"/>
            <a:ext cx="8153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Jednadžbe skaliranja dane izrazom mogu se napisati u 	matričnoj formi na sljedeći način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391" name="Object 29">
            <a:extLst>
              <a:ext uri="{FF2B5EF4-FFF2-40B4-BE49-F238E27FC236}">
                <a16:creationId xmlns:a16="http://schemas.microsoft.com/office/drawing/2014/main" id="{BF5616C4-7285-4BF9-B69E-B106126826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" y="2836863"/>
          <a:ext cx="222408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95400" imgH="596900" progId="Equation.3">
                  <p:embed/>
                </p:oleObj>
              </mc:Choice>
              <mc:Fallback>
                <p:oleObj r:id="rId3" imgW="1295400" imgH="596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836863"/>
                        <a:ext cx="2224088" cy="103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31">
            <a:extLst>
              <a:ext uri="{FF2B5EF4-FFF2-40B4-BE49-F238E27FC236}">
                <a16:creationId xmlns:a16="http://schemas.microsoft.com/office/drawing/2014/main" id="{D4C19692-AF86-4CB9-9113-C179E54A28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550" y="4005263"/>
          <a:ext cx="23145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95400" imgH="596900" progId="Equation.3">
                  <p:embed/>
                </p:oleObj>
              </mc:Choice>
              <mc:Fallback>
                <p:oleObj r:id="rId5" imgW="1295400" imgH="5969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4005263"/>
                        <a:ext cx="2314575" cy="1079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">
            <a:extLst>
              <a:ext uri="{FF2B5EF4-FFF2-40B4-BE49-F238E27FC236}">
                <a16:creationId xmlns:a16="http://schemas.microsoft.com/office/drawing/2014/main" id="{D9C69332-F980-4F85-9B34-465BF3B4FB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988" y="5229225"/>
          <a:ext cx="16240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875920" imgH="215806" progId="Equation.3">
                  <p:embed/>
                </p:oleObj>
              </mc:Choice>
              <mc:Fallback>
                <p:oleObj r:id="rId7" imgW="875920" imgH="215806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229225"/>
                        <a:ext cx="1624012" cy="409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EB666F6-9075-4E23-B4A8-81A04FF33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411" name="Date Placeholder 2">
            <a:extLst>
              <a:ext uri="{FF2B5EF4-FFF2-40B4-BE49-F238E27FC236}">
                <a16:creationId xmlns:a16="http://schemas.microsoft.com/office/drawing/2014/main" id="{E78B976D-1033-4FCD-AB9C-84C87C1C149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9E89B315-C360-4AA4-9F29-AEE3254B5E4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9902BCB1-855C-4928-BE88-8E2B7041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615E8194-EC3E-4886-8F97-18DAE7DE615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EAA9D47D-0B48-4D9E-8246-88C09BB03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8">
            <a:extLst>
              <a:ext uri="{FF2B5EF4-FFF2-40B4-BE49-F238E27FC236}">
                <a16:creationId xmlns:a16="http://schemas.microsoft.com/office/drawing/2014/main" id="{FAEEDC9C-FCEE-4A45-8311-6A48D5ED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93850"/>
            <a:ext cx="7158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5" name="Text Box 18">
            <a:extLst>
              <a:ext uri="{FF2B5EF4-FFF2-40B4-BE49-F238E27FC236}">
                <a16:creationId xmlns:a16="http://schemas.microsoft.com/office/drawing/2014/main" id="{53C5D465-778B-4624-9C2F-B7DAF2FDB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052638"/>
            <a:ext cx="5256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Rotacijska jednadžba može se napisati kao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416" name="Object 30">
            <a:extLst>
              <a:ext uri="{FF2B5EF4-FFF2-40B4-BE49-F238E27FC236}">
                <a16:creationId xmlns:a16="http://schemas.microsoft.com/office/drawing/2014/main" id="{57B1DBFF-D81C-4E37-9758-23BCF15088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2565400"/>
          <a:ext cx="28797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596900" progId="Equation.3">
                  <p:embed/>
                </p:oleObj>
              </mc:Choice>
              <mc:Fallback>
                <p:oleObj r:id="rId3" imgW="1676400" imgH="5969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2879725" cy="103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32">
            <a:extLst>
              <a:ext uri="{FF2B5EF4-FFF2-40B4-BE49-F238E27FC236}">
                <a16:creationId xmlns:a16="http://schemas.microsoft.com/office/drawing/2014/main" id="{047F523C-5F94-4668-8312-421830403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716338"/>
          <a:ext cx="2484438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473200" imgH="596900" progId="Equation.3">
                  <p:embed/>
                </p:oleObj>
              </mc:Choice>
              <mc:Fallback>
                <p:oleObj r:id="rId5" imgW="1473200" imgH="596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16338"/>
                        <a:ext cx="2484438" cy="1014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34">
            <a:extLst>
              <a:ext uri="{FF2B5EF4-FFF2-40B4-BE49-F238E27FC236}">
                <a16:creationId xmlns:a16="http://schemas.microsoft.com/office/drawing/2014/main" id="{23A64A0A-1EAE-4A89-AFCD-4AD1D60FB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4941888"/>
          <a:ext cx="12969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672808" imgH="190417" progId="Equation.3">
                  <p:embed/>
                </p:oleObj>
              </mc:Choice>
              <mc:Fallback>
                <p:oleObj r:id="rId7" imgW="672808" imgH="190417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941888"/>
                        <a:ext cx="1296987" cy="365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0" descr="slika46">
            <a:extLst>
              <a:ext uri="{FF2B5EF4-FFF2-40B4-BE49-F238E27FC236}">
                <a16:creationId xmlns:a16="http://schemas.microsoft.com/office/drawing/2014/main" id="{06E0064B-C989-44E8-A13A-1BB5E3A0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644900"/>
            <a:ext cx="5210175" cy="1744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EF37D68E-AA89-46DC-9936-B80D31680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436" name="Date Placeholder 2">
            <a:extLst>
              <a:ext uri="{FF2B5EF4-FFF2-40B4-BE49-F238E27FC236}">
                <a16:creationId xmlns:a16="http://schemas.microsoft.com/office/drawing/2014/main" id="{95D119BF-BDE9-439E-87B0-ABBBEBDF3A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76C11727-B3AC-4454-A2C9-2A0B977ABA4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0FECEEBA-B614-40CF-B598-B51D5BCB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214DC0E5-095C-4B64-B577-E8C6DA2387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8" name="Text Box 8">
            <a:extLst>
              <a:ext uri="{FF2B5EF4-FFF2-40B4-BE49-F238E27FC236}">
                <a16:creationId xmlns:a16="http://schemas.microsoft.com/office/drawing/2014/main" id="{ACD56C43-5A64-4651-8D48-E43A49F40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652588"/>
            <a:ext cx="728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9" name="Text Box 18">
            <a:extLst>
              <a:ext uri="{FF2B5EF4-FFF2-40B4-BE49-F238E27FC236}">
                <a16:creationId xmlns:a16="http://schemas.microsoft.com/office/drawing/2014/main" id="{3A58A991-4AE7-4152-9CB5-2D172CA3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51075"/>
            <a:ext cx="82184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Navedene transformacije su afine transformacije (</a:t>
            </a:r>
            <a:r>
              <a:rPr lang="el-G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Proizvoljna sekvenca takvih transformacija (rotacije, translacije i skaliranja) sačuvat će paralelnost linija.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…ali ne duljinu i kutove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0" name="Text Box 18">
            <a:extLst>
              <a:ext uri="{FF2B5EF4-FFF2-40B4-BE49-F238E27FC236}">
                <a16:creationId xmlns:a16="http://schemas.microsoft.com/office/drawing/2014/main" id="{9D21558E-284F-4433-ABEA-BA9669E8B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445125"/>
            <a:ext cx="5391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Rotacija i neuniformno skaliranje jediničnog kvadrata. Rezultat -afina transformacija jediničnog kvadrata (sačuvana je paralelnost stranica, ali ne kutovi niti duljine)</a:t>
            </a:r>
          </a:p>
        </p:txBody>
      </p:sp>
      <p:pic>
        <p:nvPicPr>
          <p:cNvPr id="18441" name="Picture 8" descr="GT2.JPG">
            <a:extLst>
              <a:ext uri="{FF2B5EF4-FFF2-40B4-BE49-F238E27FC236}">
                <a16:creationId xmlns:a16="http://schemas.microsoft.com/office/drawing/2014/main" id="{68616FEE-D1BF-442B-AEDD-B16E279C0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133600"/>
            <a:ext cx="23812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1B6111F-08B5-45FB-BBCD-7BD76B44F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459" name="Date Placeholder 2">
            <a:extLst>
              <a:ext uri="{FF2B5EF4-FFF2-40B4-BE49-F238E27FC236}">
                <a16:creationId xmlns:a16="http://schemas.microsoft.com/office/drawing/2014/main" id="{AA028CC7-C059-4662-AEE4-618A427221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9E85EE44-F858-4068-99F1-7ED9C66D57D5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62F96DDC-1EE7-44C7-917E-58407179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480FF7A-8FFC-46CD-B9B8-111D91D6134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1" name="Text Box 8">
            <a:extLst>
              <a:ext uri="{FF2B5EF4-FFF2-40B4-BE49-F238E27FC236}">
                <a16:creationId xmlns:a16="http://schemas.microsoft.com/office/drawing/2014/main" id="{10DA2B49-DDE2-4E2B-B5EA-BFA2DB83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1657350"/>
            <a:ext cx="723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2" name="Text Box 18">
            <a:extLst>
              <a:ext uri="{FF2B5EF4-FFF2-40B4-BE49-F238E27FC236}">
                <a16:creationId xmlns:a16="http://schemas.microsoft.com/office/drawing/2014/main" id="{3B719F0D-A654-4400-96CA-7D9743763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2185988"/>
            <a:ext cx="8077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Transformacija smika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afina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dvije vrste transformacija smika: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- smik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- smik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3" name="Picture 30" descr="slika47">
            <a:extLst>
              <a:ext uri="{FF2B5EF4-FFF2-40B4-BE49-F238E27FC236}">
                <a16:creationId xmlns:a16="http://schemas.microsoft.com/office/drawing/2014/main" id="{88FB171E-0B1A-4D42-99AC-639D816B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2114550"/>
            <a:ext cx="4251325" cy="219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464" name="Object 1">
            <a:extLst>
              <a:ext uri="{FF2B5EF4-FFF2-40B4-BE49-F238E27FC236}">
                <a16:creationId xmlns:a16="http://schemas.microsoft.com/office/drawing/2014/main" id="{A7FA7274-4C82-46CE-B946-6B747553A7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850" y="4797425"/>
          <a:ext cx="1828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38200" imgH="368300" progId="Equation.3">
                  <p:embed/>
                </p:oleObj>
              </mc:Choice>
              <mc:Fallback>
                <p:oleObj r:id="rId4" imgW="838200" imgH="368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4797425"/>
                        <a:ext cx="1828800" cy="80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Text Box 18">
            <a:extLst>
              <a:ext uri="{FF2B5EF4-FFF2-40B4-BE49-F238E27FC236}">
                <a16:creationId xmlns:a16="http://schemas.microsoft.com/office/drawing/2014/main" id="{9A14C6A8-92FD-4887-990C-0DEFCAFDD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4508500"/>
            <a:ext cx="52228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Osnovne transformacije smika primijenjene na jedinični kvadrat.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U oba su slučaja, nakon transformacije,  duljine stranica koje su bile okomite na smjer smika, veće od jedan.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EC386EC-9BC7-4CA2-8A2C-09A6A46BB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483" name="Date Placeholder 2">
            <a:extLst>
              <a:ext uri="{FF2B5EF4-FFF2-40B4-BE49-F238E27FC236}">
                <a16:creationId xmlns:a16="http://schemas.microsoft.com/office/drawing/2014/main" id="{C4934A55-454C-4DCB-8B93-27E99D94A8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11ECB371-383D-4B82-BCAC-A6D7AEEE785B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FE8CFD51-288E-4D2D-A256-2BF7F05F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CE1DA63B-2048-4BD9-AC96-61208DB5016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Text Box 8">
            <a:extLst>
              <a:ext uri="{FF2B5EF4-FFF2-40B4-BE49-F238E27FC236}">
                <a16:creationId xmlns:a16="http://schemas.microsoft.com/office/drawing/2014/main" id="{8B2D9335-4BBA-4C8C-8380-A26CEB25A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657350"/>
            <a:ext cx="7056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6" name="Text Box 18">
            <a:extLst>
              <a:ext uri="{FF2B5EF4-FFF2-40B4-BE49-F238E27FC236}">
                <a16:creationId xmlns:a16="http://schemas.microsoft.com/office/drawing/2014/main" id="{DC06A1A1-44B9-410B-8EA0-14B33643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2157413"/>
            <a:ext cx="4224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Definirajmo matricu smika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-u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487" name="Object 33">
            <a:extLst>
              <a:ext uri="{FF2B5EF4-FFF2-40B4-BE49-F238E27FC236}">
                <a16:creationId xmlns:a16="http://schemas.microsoft.com/office/drawing/2014/main" id="{118FAA41-EC0A-43CC-AC83-E708BE22FD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3" y="2865438"/>
          <a:ext cx="24034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7000" imgH="596900" progId="Equation.3">
                  <p:embed/>
                </p:oleObj>
              </mc:Choice>
              <mc:Fallback>
                <p:oleObj r:id="rId3" imgW="1397000" imgH="5969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2865438"/>
                        <a:ext cx="2403475" cy="103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35">
            <a:extLst>
              <a:ext uri="{FF2B5EF4-FFF2-40B4-BE49-F238E27FC236}">
                <a16:creationId xmlns:a16="http://schemas.microsoft.com/office/drawing/2014/main" id="{57C49B64-4AC2-4726-8CE6-323B69AF4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3" y="4221163"/>
          <a:ext cx="19145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27100" imgH="190500" progId="Equation.3">
                  <p:embed/>
                </p:oleObj>
              </mc:Choice>
              <mc:Fallback>
                <p:oleObj r:id="rId5" imgW="927100" imgH="190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221163"/>
                        <a:ext cx="1914525" cy="401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37">
            <a:extLst>
              <a:ext uri="{FF2B5EF4-FFF2-40B4-BE49-F238E27FC236}">
                <a16:creationId xmlns:a16="http://schemas.microsoft.com/office/drawing/2014/main" id="{2404D182-0A3C-401F-AF12-9457BDE17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3" y="4797425"/>
          <a:ext cx="244316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58900" imgH="596900" progId="Equation.3">
                  <p:embed/>
                </p:oleObj>
              </mc:Choice>
              <mc:Fallback>
                <p:oleObj r:id="rId7" imgW="1358900" imgH="5969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797425"/>
                        <a:ext cx="2443162" cy="1079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Text Box 18">
            <a:extLst>
              <a:ext uri="{FF2B5EF4-FFF2-40B4-BE49-F238E27FC236}">
                <a16:creationId xmlns:a16="http://schemas.microsoft.com/office/drawing/2014/main" id="{3BA1316F-EA32-45AD-AA4E-BB6B7884A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238375"/>
            <a:ext cx="309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Smik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491" name="Object 1">
            <a:extLst>
              <a:ext uri="{FF2B5EF4-FFF2-40B4-BE49-F238E27FC236}">
                <a16:creationId xmlns:a16="http://schemas.microsoft.com/office/drawing/2014/main" id="{8FFE8D14-508F-413A-B9DE-359056D621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4188" y="2878138"/>
          <a:ext cx="237648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409700" imgH="596900" progId="Equation.3">
                  <p:embed/>
                </p:oleObj>
              </mc:Choice>
              <mc:Fallback>
                <p:oleObj r:id="rId9" imgW="1409700" imgH="596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2878138"/>
                        <a:ext cx="2376487" cy="1017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2">
            <a:extLst>
              <a:ext uri="{FF2B5EF4-FFF2-40B4-BE49-F238E27FC236}">
                <a16:creationId xmlns:a16="http://schemas.microsoft.com/office/drawing/2014/main" id="{5B1D16DA-20F7-48F9-A65A-D391AD5829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4149725"/>
          <a:ext cx="18430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939392" imgH="215806" progId="Equation.3">
                  <p:embed/>
                </p:oleObj>
              </mc:Choice>
              <mc:Fallback>
                <p:oleObj r:id="rId11" imgW="939392" imgH="21580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149725"/>
                        <a:ext cx="1843088" cy="430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3" name="Object 3">
            <a:extLst>
              <a:ext uri="{FF2B5EF4-FFF2-40B4-BE49-F238E27FC236}">
                <a16:creationId xmlns:a16="http://schemas.microsoft.com/office/drawing/2014/main" id="{CC35881C-5850-452B-8631-3AA940D8CB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4868863"/>
          <a:ext cx="2300288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358900" imgH="596900" progId="Equation.3">
                  <p:embed/>
                </p:oleObj>
              </mc:Choice>
              <mc:Fallback>
                <p:oleObj r:id="rId13" imgW="1358900" imgH="596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868863"/>
                        <a:ext cx="2300288" cy="1017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1ED3287-DCD9-4574-AF13-7BA57BD12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507" name="Date Placeholder 2">
            <a:extLst>
              <a:ext uri="{FF2B5EF4-FFF2-40B4-BE49-F238E27FC236}">
                <a16:creationId xmlns:a16="http://schemas.microsoft.com/office/drawing/2014/main" id="{BC92D83D-51CC-4E39-8425-35630B36939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09EC97EF-170C-4610-AFBB-876BA1CB34A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4">
            <a:extLst>
              <a:ext uri="{FF2B5EF4-FFF2-40B4-BE49-F238E27FC236}">
                <a16:creationId xmlns:a16="http://schemas.microsoft.com/office/drawing/2014/main" id="{E2EC90C6-EA79-4BAD-A112-F5F466B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DBCA3030-61E8-4A2E-B70A-7107271A7F7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Text Box 8">
            <a:extLst>
              <a:ext uri="{FF2B5EF4-FFF2-40B4-BE49-F238E27FC236}">
                <a16:creationId xmlns:a16="http://schemas.microsoft.com/office/drawing/2014/main" id="{0900FFD5-62C5-40D7-B7B7-80E6135CC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1657350"/>
            <a:ext cx="724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0" name="Text Box 18">
            <a:extLst>
              <a:ext uri="{FF2B5EF4-FFF2-40B4-BE49-F238E27FC236}">
                <a16:creationId xmlns:a16="http://schemas.microsoft.com/office/drawing/2014/main" id="{AD252E64-2695-4CF2-96EF-3104CD272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252663"/>
            <a:ext cx="3338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Smik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osi: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11" name="Object 40">
            <a:extLst>
              <a:ext uri="{FF2B5EF4-FFF2-40B4-BE49-F238E27FC236}">
                <a16:creationId xmlns:a16="http://schemas.microsoft.com/office/drawing/2014/main" id="{D4B18A61-274F-4268-B25E-6A65601B30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988" y="2705100"/>
          <a:ext cx="248126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62100" imgH="596900" progId="Equation.3">
                  <p:embed/>
                </p:oleObj>
              </mc:Choice>
              <mc:Fallback>
                <p:oleObj r:id="rId3" imgW="1562100" imgH="5969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705100"/>
                        <a:ext cx="2481262" cy="955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42">
            <a:extLst>
              <a:ext uri="{FF2B5EF4-FFF2-40B4-BE49-F238E27FC236}">
                <a16:creationId xmlns:a16="http://schemas.microsoft.com/office/drawing/2014/main" id="{135029AE-5C37-4C48-8FC2-EC42568B65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913" y="3990975"/>
          <a:ext cx="230505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80588" imgH="190417" progId="Equation.3">
                  <p:embed/>
                </p:oleObj>
              </mc:Choice>
              <mc:Fallback>
                <p:oleObj r:id="rId5" imgW="1180588" imgH="190417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3990975"/>
                        <a:ext cx="2305050" cy="379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3" name="Picture 41">
            <a:extLst>
              <a:ext uri="{FF2B5EF4-FFF2-40B4-BE49-F238E27FC236}">
                <a16:creationId xmlns:a16="http://schemas.microsoft.com/office/drawing/2014/main" id="{B1E7953A-1EE9-4B8D-BD6F-53FE8355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81300"/>
            <a:ext cx="38671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4007D73-082F-47B2-95B2-A7C8BAC1F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531" name="Date Placeholder 2">
            <a:extLst>
              <a:ext uri="{FF2B5EF4-FFF2-40B4-BE49-F238E27FC236}">
                <a16:creationId xmlns:a16="http://schemas.microsoft.com/office/drawing/2014/main" id="{9339503A-2572-4765-8E4B-85028BBA496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BB82243F-9D70-435D-BEC9-E57D9645FA9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4">
            <a:extLst>
              <a:ext uri="{FF2B5EF4-FFF2-40B4-BE49-F238E27FC236}">
                <a16:creationId xmlns:a16="http://schemas.microsoft.com/office/drawing/2014/main" id="{8E42D796-5EE1-4B4B-96F0-BBEC4DA5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B02D9C58-762E-4E18-8FDE-2F75B3CA2325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Text Box 8">
            <a:extLst>
              <a:ext uri="{FF2B5EF4-FFF2-40B4-BE49-F238E27FC236}">
                <a16:creationId xmlns:a16="http://schemas.microsoft.com/office/drawing/2014/main" id="{D7D1AAFF-8F7A-4450-910F-21DF5D379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12875"/>
            <a:ext cx="724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4" name="Picture 9" descr="GT3.JPG">
            <a:extLst>
              <a:ext uri="{FF2B5EF4-FFF2-40B4-BE49-F238E27FC236}">
                <a16:creationId xmlns:a16="http://schemas.microsoft.com/office/drawing/2014/main" id="{E0178670-4EAC-4041-9DB8-8FFD3F9C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273925" cy="42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6" descr="slika48">
            <a:extLst>
              <a:ext uri="{FF2B5EF4-FFF2-40B4-BE49-F238E27FC236}">
                <a16:creationId xmlns:a16="http://schemas.microsoft.com/office/drawing/2014/main" id="{8E8E6F43-6999-4DA3-9538-E6622BC0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4687888"/>
            <a:ext cx="6961188" cy="1909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FD0984A6-E8EB-4E17-8F46-514BBE4D3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448EBA01-F970-46E1-8AAF-3A2A9D1FD3C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A46DD055-5634-4132-9057-AE49D12440A4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5E04F007-D7C2-43F7-9BC3-AE0DF790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45A2947E-1438-4BAA-B922-171DCCF4E5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8" name="Text Box 8">
            <a:extLst>
              <a:ext uri="{FF2B5EF4-FFF2-40B4-BE49-F238E27FC236}">
                <a16:creationId xmlns:a16="http://schemas.microsoft.com/office/drawing/2014/main" id="{A6495577-C8F8-4528-8BC2-A418EFC71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68413"/>
            <a:ext cx="4765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69" name="Text Box 18">
            <a:extLst>
              <a:ext uri="{FF2B5EF4-FFF2-40B4-BE49-F238E27FC236}">
                <a16:creationId xmlns:a16="http://schemas.microsoft.com/office/drawing/2014/main" id="{6590E8DF-2E63-41E1-8B65-C5358B639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2133600"/>
            <a:ext cx="8289925" cy="2554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Primjer: uzmimo rotaciju nekog objekta oko proizvoljne točke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Matrica rotacije vrši rotaciju s obzirom na ishodište, pa stoga problem rješavamo u tri koraka: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Translatiramo 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 tako da se točka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preslika u ishodište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Rotiramo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objekt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Translatiramo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objekt tako da se točka ishodišta preslika u točku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560" name="Rectangle 1">
            <a:extLst>
              <a:ext uri="{FF2B5EF4-FFF2-40B4-BE49-F238E27FC236}">
                <a16:creationId xmlns:a16="http://schemas.microsoft.com/office/drawing/2014/main" id="{24CCB4CB-1913-475F-B5BD-CB7DC50D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4797425"/>
            <a:ext cx="1425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600">
                <a:latin typeface="Arial" panose="020B0604020202020204" pitchFamily="34" charset="0"/>
                <a:cs typeface="Arial" panose="020B0604020202020204" pitchFamily="34" charset="0"/>
              </a:rPr>
              <a:t>Rezultat je različit od same rotacije!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29FC4C3-E831-498C-9FE0-50C9BA0F0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579" name="Date Placeholder 2">
            <a:extLst>
              <a:ext uri="{FF2B5EF4-FFF2-40B4-BE49-F238E27FC236}">
                <a16:creationId xmlns:a16="http://schemas.microsoft.com/office/drawing/2014/main" id="{804C58CC-C798-46BC-8376-C7591811AE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505362D5-B3BD-498E-BBE8-DB46B11386F2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240863E5-AF6A-42B1-88ED-60C18BEA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1F015700-4657-468E-B1C5-832EC6967C0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19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1" name="Text Box 8">
            <a:extLst>
              <a:ext uri="{FF2B5EF4-FFF2-40B4-BE49-F238E27FC236}">
                <a16:creationId xmlns:a16="http://schemas.microsoft.com/office/drawing/2014/main" id="{C2718E4E-484B-4984-81FA-6D381804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84325"/>
            <a:ext cx="5576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582" name="Object 35">
            <a:extLst>
              <a:ext uri="{FF2B5EF4-FFF2-40B4-BE49-F238E27FC236}">
                <a16:creationId xmlns:a16="http://schemas.microsoft.com/office/drawing/2014/main" id="{D0BD3FB8-75AE-421F-A988-65529B160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1725" y="2354263"/>
          <a:ext cx="6742113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064000" imgH="1206500" progId="Equation.3">
                  <p:embed/>
                </p:oleObj>
              </mc:Choice>
              <mc:Fallback>
                <p:oleObj r:id="rId3" imgW="4064000" imgH="12065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2354263"/>
                        <a:ext cx="6742113" cy="2006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BE77970-051F-4E14-A46A-A4696A69F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171" name="Date Placeholder 2">
            <a:extLst>
              <a:ext uri="{FF2B5EF4-FFF2-40B4-BE49-F238E27FC236}">
                <a16:creationId xmlns:a16="http://schemas.microsoft.com/office/drawing/2014/main" id="{7274E80B-A239-4E97-AD08-CB7F406A6E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7CD2EDFA-1293-44C4-AEE5-C235D4C9C1D7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Slide Number Placeholder 4">
            <a:extLst>
              <a:ext uri="{FF2B5EF4-FFF2-40B4-BE49-F238E27FC236}">
                <a16:creationId xmlns:a16="http://schemas.microsoft.com/office/drawing/2014/main" id="{CF7937C6-DCFD-4BFE-AA67-A709A6D6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372DFDF6-B02E-4AEF-A49D-77369F6A4C80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3" name="Picture 10">
            <a:extLst>
              <a:ext uri="{FF2B5EF4-FFF2-40B4-BE49-F238E27FC236}">
                <a16:creationId xmlns:a16="http://schemas.microsoft.com/office/drawing/2014/main" id="{B482A0B6-F37C-498C-AA39-1FA7E347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652963"/>
            <a:ext cx="84804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11">
            <a:extLst>
              <a:ext uri="{FF2B5EF4-FFF2-40B4-BE49-F238E27FC236}">
                <a16:creationId xmlns:a16="http://schemas.microsoft.com/office/drawing/2014/main" id="{85B09057-B830-4CB5-A06E-B52F2498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88" y="5084763"/>
            <a:ext cx="1116012" cy="936625"/>
          </a:xfrm>
          <a:prstGeom prst="rect">
            <a:avLst/>
          </a:prstGeom>
          <a:noFill/>
          <a:ln w="412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Times New Roman" panose="02020603050405020304" pitchFamily="18" charset="0"/>
            </a:endParaRPr>
          </a:p>
        </p:txBody>
      </p:sp>
      <p:pic>
        <p:nvPicPr>
          <p:cNvPr id="7175" name="Picture 6" descr="GT1.JPG">
            <a:extLst>
              <a:ext uri="{FF2B5EF4-FFF2-40B4-BE49-F238E27FC236}">
                <a16:creationId xmlns:a16="http://schemas.microsoft.com/office/drawing/2014/main" id="{E61250A7-06C9-4301-B6A6-893912E98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04900"/>
            <a:ext cx="455771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BE8ADE-DF14-B110-C755-8B961EA58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73463"/>
            <a:ext cx="60483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3FC253B-C58D-8C16-9351-D0BE3CB24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429000"/>
            <a:ext cx="6335712" cy="936625"/>
          </a:xfrm>
          <a:prstGeom prst="rect">
            <a:avLst/>
          </a:prstGeom>
          <a:noFill/>
          <a:ln w="412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Times New Roman" panose="02020603050405020304" pitchFamily="18" charset="0"/>
            </a:endParaRPr>
          </a:p>
        </p:txBody>
      </p:sp>
      <p:cxnSp>
        <p:nvCxnSpPr>
          <p:cNvPr id="4" name="Ravni poveznik sa strelicom 3">
            <a:extLst>
              <a:ext uri="{FF2B5EF4-FFF2-40B4-BE49-F238E27FC236}">
                <a16:creationId xmlns:a16="http://schemas.microsoft.com/office/drawing/2014/main" id="{BD42A280-D391-3004-1FE4-9E25949F106B}"/>
              </a:ext>
            </a:extLst>
          </p:cNvPr>
          <p:cNvCxnSpPr>
            <a:cxnSpLocks/>
          </p:cNvCxnSpPr>
          <p:nvPr/>
        </p:nvCxnSpPr>
        <p:spPr>
          <a:xfrm flipH="1" flipV="1">
            <a:off x="1763713" y="4365625"/>
            <a:ext cx="323850" cy="719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E645418-4059-477C-986D-71DBA841D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5603" name="Date Placeholder 2">
            <a:extLst>
              <a:ext uri="{FF2B5EF4-FFF2-40B4-BE49-F238E27FC236}">
                <a16:creationId xmlns:a16="http://schemas.microsoft.com/office/drawing/2014/main" id="{830866C8-AE0A-40F8-B2A3-034BA5C3F3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FB8DA49E-8117-4E28-96DF-77A30B85E3B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Slide Number Placeholder 4">
            <a:extLst>
              <a:ext uri="{FF2B5EF4-FFF2-40B4-BE49-F238E27FC236}">
                <a16:creationId xmlns:a16="http://schemas.microsoft.com/office/drawing/2014/main" id="{203E108A-9813-4D03-979F-DAB5B5F7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048D33D3-7D1E-4363-9965-BFD6144B29AD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5" name="Text Box 8">
            <a:extLst>
              <a:ext uri="{FF2B5EF4-FFF2-40B4-BE49-F238E27FC236}">
                <a16:creationId xmlns:a16="http://schemas.microsoft.com/office/drawing/2014/main" id="{0F8CD6D9-324D-4276-894F-F4D8A9DF5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662113"/>
            <a:ext cx="505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6" name="Text Box 35">
            <a:extLst>
              <a:ext uri="{FF2B5EF4-FFF2-40B4-BE49-F238E27FC236}">
                <a16:creationId xmlns:a16="http://schemas.microsoft.com/office/drawing/2014/main" id="{F82B029A-708B-48EE-8750-396A0234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001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Sličan pristup rješavanju složene transformacije koristimo kada želimo skalirati neki objekt s obzirom na proizvoljnu točku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U prvom koraku vršimo translaciju tako da se točka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preslika u ishodište, zatim skaliramo, a potom translatiramo natrag u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5607" name="Object 1">
            <a:extLst>
              <a:ext uri="{FF2B5EF4-FFF2-40B4-BE49-F238E27FC236}">
                <a16:creationId xmlns:a16="http://schemas.microsoft.com/office/drawing/2014/main" id="{E6CD2293-970A-43FD-96D6-0003E1548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131449"/>
              </p:ext>
            </p:extLst>
          </p:nvPr>
        </p:nvGraphicFramePr>
        <p:xfrm>
          <a:off x="1589088" y="4076700"/>
          <a:ext cx="6264054" cy="19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898900" imgH="1206500" progId="Equation.3">
                  <p:embed/>
                </p:oleObj>
              </mc:Choice>
              <mc:Fallback>
                <p:oleObj r:id="rId3" imgW="3898900" imgH="1206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4076700"/>
                        <a:ext cx="6264054" cy="1944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29D5AF0-2322-4E5C-99B7-D696E287E6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Date Placeholder 2">
            <a:extLst>
              <a:ext uri="{FF2B5EF4-FFF2-40B4-BE49-F238E27FC236}">
                <a16:creationId xmlns:a16="http://schemas.microsoft.com/office/drawing/2014/main" id="{C902182D-B883-4AA3-A843-191D189EE3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5DE54960-BF3B-4D20-88DD-5F516D5CDD4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4">
            <a:extLst>
              <a:ext uri="{FF2B5EF4-FFF2-40B4-BE49-F238E27FC236}">
                <a16:creationId xmlns:a16="http://schemas.microsoft.com/office/drawing/2014/main" id="{ECA11CBF-0209-4E70-AE6E-CB7C2071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7632B7FD-D56C-4442-A4CF-0978F4246ED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9" name="Text Box 8">
            <a:extLst>
              <a:ext uri="{FF2B5EF4-FFF2-40B4-BE49-F238E27FC236}">
                <a16:creationId xmlns:a16="http://schemas.microsoft.com/office/drawing/2014/main" id="{922EF94D-B965-48DB-95ED-F26C4D9D8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49413"/>
            <a:ext cx="681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30" name="Text Box 39">
            <a:extLst>
              <a:ext uri="{FF2B5EF4-FFF2-40B4-BE49-F238E27FC236}">
                <a16:creationId xmlns:a16="http://schemas.microsoft.com/office/drawing/2014/main" id="{09812CCD-0103-465E-BA97-02E5A7565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133600"/>
            <a:ext cx="56388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Primjer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Skaliranje, rotacija, pozicioniranje</a:t>
            </a:r>
            <a:endParaRPr lang="en-GB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31" name="Picture 40" descr="slika49">
            <a:extLst>
              <a:ext uri="{FF2B5EF4-FFF2-40B4-BE49-F238E27FC236}">
                <a16:creationId xmlns:a16="http://schemas.microsoft.com/office/drawing/2014/main" id="{47B9EF25-0132-4FCA-880E-06123645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13100"/>
            <a:ext cx="8647113" cy="2376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Rectangle 1">
            <a:extLst>
              <a:ext uri="{FF2B5EF4-FFF2-40B4-BE49-F238E27FC236}">
                <a16:creationId xmlns:a16="http://schemas.microsoft.com/office/drawing/2014/main" id="{9238F8BD-5CB3-4474-B274-2A29D0A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445125"/>
            <a:ext cx="3816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translacija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u ishodište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skaliranje i rotacija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translacija u novu točku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6633" name="Object 2">
            <a:extLst>
              <a:ext uri="{FF2B5EF4-FFF2-40B4-BE49-F238E27FC236}">
                <a16:creationId xmlns:a16="http://schemas.microsoft.com/office/drawing/2014/main" id="{50446E71-8DA1-45A1-B556-6DB41E397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2568575"/>
          <a:ext cx="40132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57400" imgH="215900" progId="Equation.3">
                  <p:embed/>
                </p:oleObj>
              </mc:Choice>
              <mc:Fallback>
                <p:oleObj r:id="rId4" imgW="20574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568575"/>
                        <a:ext cx="4013200" cy="427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E63D5AB-2A23-4F54-9DD6-B29D825AF6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651" name="Date Placeholder 2">
            <a:extLst>
              <a:ext uri="{FF2B5EF4-FFF2-40B4-BE49-F238E27FC236}">
                <a16:creationId xmlns:a16="http://schemas.microsoft.com/office/drawing/2014/main" id="{C8DAAAC6-007F-49BC-891E-B82BE49DBC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9B572FE0-8760-4B62-9145-FA8939C96C4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4">
            <a:extLst>
              <a:ext uri="{FF2B5EF4-FFF2-40B4-BE49-F238E27FC236}">
                <a16:creationId xmlns:a16="http://schemas.microsoft.com/office/drawing/2014/main" id="{D8567F39-3999-4BB0-BC12-02F9FD4D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2E7B426F-1A6E-499D-9D9D-A9F24D81291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3" name="Text Box 8">
            <a:extLst>
              <a:ext uri="{FF2B5EF4-FFF2-40B4-BE49-F238E27FC236}">
                <a16:creationId xmlns:a16="http://schemas.microsoft.com/office/drawing/2014/main" id="{C985BAF6-F203-4597-ADE8-0357A1694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84313"/>
            <a:ext cx="681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Kompozicija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4" name="Picture 9" descr="GT4.JPG">
            <a:extLst>
              <a:ext uri="{FF2B5EF4-FFF2-40B4-BE49-F238E27FC236}">
                <a16:creationId xmlns:a16="http://schemas.microsoft.com/office/drawing/2014/main" id="{63E6F1D5-B84C-4546-93B0-469BAF95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44675"/>
            <a:ext cx="69802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39">
            <a:extLst>
              <a:ext uri="{FF2B5EF4-FFF2-40B4-BE49-F238E27FC236}">
                <a16:creationId xmlns:a16="http://schemas.microsoft.com/office/drawing/2014/main" id="{1D49EBFA-1710-4577-A4BB-C1CC84DD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805488"/>
            <a:ext cx="309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Ne vrijedi komutativnost!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CB2B807-6819-4B84-908D-928AA99CB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0875" y="1889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675" name="Date Placeholder 2">
            <a:extLst>
              <a:ext uri="{FF2B5EF4-FFF2-40B4-BE49-F238E27FC236}">
                <a16:creationId xmlns:a16="http://schemas.microsoft.com/office/drawing/2014/main" id="{50F10C33-589B-44F6-B423-A3E02CF675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76A13B81-6466-4081-9C17-A6DDBDE3C2BA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24B56BEB-364F-4FD7-89C1-BED979A5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D3493F19-800E-495E-A3B8-B2C52BFCDEE2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Text Box 8">
            <a:extLst>
              <a:ext uri="{FF2B5EF4-FFF2-40B4-BE49-F238E27FC236}">
                <a16:creationId xmlns:a16="http://schemas.microsoft.com/office/drawing/2014/main" id="{5C95ADD7-239F-4650-BD18-3F7167653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1166813"/>
            <a:ext cx="709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Transformacija prozor – otvor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8" name="Text Box 33">
            <a:extLst>
              <a:ext uri="{FF2B5EF4-FFF2-40B4-BE49-F238E27FC236}">
                <a16:creationId xmlns:a16="http://schemas.microsoft.com/office/drawing/2014/main" id="{DA85D4CB-7055-472E-BBB8-68C8FDB11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1576388"/>
            <a:ext cx="83915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U računalnoj grafici sliku možemo definirati kao skup projekcija objekata iz prostora nekog svijeta koji može biti stvaran ili virtualan.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Dimenzije i položaj slike se mogu slobodno odabrati.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Nužno je obaviti transformaciju scene iz svijeta (odnosno koordinatnog sustava svijeta) u koordinatni sustav prikaznog uređaja.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Taj proces može se odvijati u više koraka i ti koraci se na različit način se definiraju u okviru različitih grafičkih standarda.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Izvorna scena smještena u koordinatnom sustavu svijeta, a konačna slika u koordinatnom sustavu prikaznog uređaja.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Prozor (window):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Izdvojeni dio koordinatnog sustava svijeta koji sadrži scenu koju se želi prikazati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Otvor (viewport):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Izdvojeni dio koordinatnog sustava prikaznog uređaja koji sadrži sliku odabrane scene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5" descr="41">
            <a:extLst>
              <a:ext uri="{FF2B5EF4-FFF2-40B4-BE49-F238E27FC236}">
                <a16:creationId xmlns:a16="http://schemas.microsoft.com/office/drawing/2014/main" id="{2A6A2709-30BE-4CB0-A153-BE499EDD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2492375"/>
            <a:ext cx="4448175" cy="3816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>
            <a:extLst>
              <a:ext uri="{FF2B5EF4-FFF2-40B4-BE49-F238E27FC236}">
                <a16:creationId xmlns:a16="http://schemas.microsoft.com/office/drawing/2014/main" id="{7EB51697-C555-42B3-98D4-9D2F6B40C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563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700" name="Date Placeholder 2">
            <a:extLst>
              <a:ext uri="{FF2B5EF4-FFF2-40B4-BE49-F238E27FC236}">
                <a16:creationId xmlns:a16="http://schemas.microsoft.com/office/drawing/2014/main" id="{B623DA96-A926-4FD9-881F-EF750E3ADCB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B153956B-799D-412D-A90F-6A629E27C8D0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882C34E5-8D83-4A9C-9F2F-386EE9F3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EBCDBFF3-786D-4842-8D94-83407AE80D3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2" name="Text Box 8">
            <a:extLst>
              <a:ext uri="{FF2B5EF4-FFF2-40B4-BE49-F238E27FC236}">
                <a16:creationId xmlns:a16="http://schemas.microsoft.com/office/drawing/2014/main" id="{A2D46679-18AC-4DD7-ADE2-CE56A68A5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1376363"/>
            <a:ext cx="627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Transformacija prozor – otvor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3" name="Text Box 33">
            <a:extLst>
              <a:ext uri="{FF2B5EF4-FFF2-40B4-BE49-F238E27FC236}">
                <a16:creationId xmlns:a16="http://schemas.microsoft.com/office/drawing/2014/main" id="{5A5570EA-5F0F-4AE1-B304-10DABCB47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76413"/>
            <a:ext cx="8305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U okviru prikazne transformacije aplikacijski program izvodi transformaciju prozora u otvor uz moguću nejednoliku promjenu faktora proporcionalnosti</a:t>
            </a: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D0D966D7-6872-4A16-8475-70047CBE7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92413"/>
            <a:ext cx="3254375" cy="36306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9pPr>
          </a:lstStyle>
          <a:p>
            <a:pPr algn="l" eaLnBrk="1" hangingPunct="1">
              <a:defRPr/>
            </a:pP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Postupak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transformacije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koordinata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sadrži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sljedeće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elementarne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transformacije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eaLnBrk="1" hangingPunct="1">
              <a:buFont typeface="+mj-lt"/>
              <a:buAutoNum type="arabicPeriod"/>
              <a:defRPr/>
            </a:pP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translacija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prozora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ishodište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(T1),</a:t>
            </a:r>
          </a:p>
          <a:p>
            <a:pPr marL="457200" indent="-457200" algn="l" eaLnBrk="1" hangingPunct="1"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promjena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faktora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proporcionalnosti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(S),</a:t>
            </a:r>
          </a:p>
          <a:p>
            <a:pPr marL="457200" indent="-457200" algn="l" eaLnBrk="1" hangingPunct="1"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translacija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otvora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željeni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položaj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(T2).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0417A04-6B01-4BF7-A138-489360B96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723" name="Date Placeholder 2">
            <a:extLst>
              <a:ext uri="{FF2B5EF4-FFF2-40B4-BE49-F238E27FC236}">
                <a16:creationId xmlns:a16="http://schemas.microsoft.com/office/drawing/2014/main" id="{783102D4-9F60-45CC-80F8-4A5D5C77315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8DFA2CDD-BF9E-47DA-9709-74ED93121703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73D026FD-B442-4F7D-A038-08650869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FB6A80DD-85BF-4F48-BD45-59A2CAF70F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5" name="Text Box 8">
            <a:extLst>
              <a:ext uri="{FF2B5EF4-FFF2-40B4-BE49-F238E27FC236}">
                <a16:creationId xmlns:a16="http://schemas.microsoft.com/office/drawing/2014/main" id="{84D57C25-3B82-4288-BDAA-AFA6F9915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66838"/>
            <a:ext cx="7631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Transformacija prozor – otvor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6" name="Rectangle 35">
            <a:extLst>
              <a:ext uri="{FF2B5EF4-FFF2-40B4-BE49-F238E27FC236}">
                <a16:creationId xmlns:a16="http://schemas.microsoft.com/office/drawing/2014/main" id="{4AF21037-BB5D-4616-A67A-4458A3D6D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28800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atricom složene transformacije koja se dobije kao umnožak elementarnih transformacijskih matrica:</a:t>
            </a:r>
          </a:p>
        </p:txBody>
      </p:sp>
      <p:graphicFrame>
        <p:nvGraphicFramePr>
          <p:cNvPr id="30727" name="Object 36">
            <a:extLst>
              <a:ext uri="{FF2B5EF4-FFF2-40B4-BE49-F238E27FC236}">
                <a16:creationId xmlns:a16="http://schemas.microsoft.com/office/drawing/2014/main" id="{636A3D03-01F8-4257-9BA0-6F646DCDA7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590800"/>
          <a:ext cx="5091113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19500" imgH="2565400" progId="Equation.3">
                  <p:embed/>
                </p:oleObj>
              </mc:Choice>
              <mc:Fallback>
                <p:oleObj r:id="rId3" imgW="3619500" imgH="2565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590800"/>
                        <a:ext cx="5091113" cy="3605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480B61E-BBE8-4C8A-A431-412231BB5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747" name="Date Placeholder 2">
            <a:extLst>
              <a:ext uri="{FF2B5EF4-FFF2-40B4-BE49-F238E27FC236}">
                <a16:creationId xmlns:a16="http://schemas.microsoft.com/office/drawing/2014/main" id="{7A275632-4778-40F7-829A-7CBFF50DB5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F0F77B8A-38E3-4304-8885-6975B7BCABC6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4" name="Slide Number Placeholder 4">
            <a:extLst>
              <a:ext uri="{FF2B5EF4-FFF2-40B4-BE49-F238E27FC236}">
                <a16:creationId xmlns:a16="http://schemas.microsoft.com/office/drawing/2014/main" id="{6CD4D4C1-2B06-4937-A729-9DB7A75D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82E30926-73A8-40DE-A04F-F63CEAB30A53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A802934C-26CA-43C7-8069-18639925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71600"/>
            <a:ext cx="548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Transformacija prozor – otvor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50" name="Rectangle 30">
            <a:extLst>
              <a:ext uri="{FF2B5EF4-FFF2-40B4-BE49-F238E27FC236}">
                <a16:creationId xmlns:a16="http://schemas.microsoft.com/office/drawing/2014/main" id="{D43F0987-B4EE-419E-BBD1-212512926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638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1" name="Rectangle 34">
            <a:extLst>
              <a:ext uri="{FF2B5EF4-FFF2-40B4-BE49-F238E27FC236}">
                <a16:creationId xmlns:a16="http://schemas.microsoft.com/office/drawing/2014/main" id="{AC23892A-5ED8-4FF3-9FA4-8CA28D008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589588"/>
            <a:ext cx="8229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Izlazni primitivi u koordinatama svijeta odrezani su prozorom. Oni koji su preostali prikazani su u otvoru.</a:t>
            </a:r>
          </a:p>
        </p:txBody>
      </p:sp>
      <p:pic>
        <p:nvPicPr>
          <p:cNvPr id="31752" name="Picture 37" descr="slika413">
            <a:extLst>
              <a:ext uri="{FF2B5EF4-FFF2-40B4-BE49-F238E27FC236}">
                <a16:creationId xmlns:a16="http://schemas.microsoft.com/office/drawing/2014/main" id="{4683308E-06E5-42F2-8E54-3B621783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0800"/>
            <a:ext cx="6629400" cy="28876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Rectangle 39">
            <a:extLst>
              <a:ext uri="{FF2B5EF4-FFF2-40B4-BE49-F238E27FC236}">
                <a16:creationId xmlns:a16="http://schemas.microsoft.com/office/drawing/2014/main" id="{18CEE478-6E8F-4788-BA79-5E6C438B3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28800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323850" algn="l"/>
              </a:tabLst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323850" algn="l"/>
              </a:tabLst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tabLst>
                <a:tab pos="323850" algn="l"/>
              </a:tabLst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Mnogi grafički paketi kombiniraju transformaciju prozor – otvor s odrezivanjem izlaznih primitiva prozorom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3">
            <a:extLst>
              <a:ext uri="{FF2B5EF4-FFF2-40B4-BE49-F238E27FC236}">
                <a16:creationId xmlns:a16="http://schemas.microsoft.com/office/drawing/2014/main" id="{EEC3BA5A-C0F4-4DEA-9BDB-19C8E03FB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4221163"/>
            <a:ext cx="1174750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>
            <a:extLst>
              <a:ext uri="{FF2B5EF4-FFF2-40B4-BE49-F238E27FC236}">
                <a16:creationId xmlns:a16="http://schemas.microsoft.com/office/drawing/2014/main" id="{EFED398D-55EE-4021-AC6A-189868808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4095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772" name="Date Placeholder 2">
            <a:extLst>
              <a:ext uri="{FF2B5EF4-FFF2-40B4-BE49-F238E27FC236}">
                <a16:creationId xmlns:a16="http://schemas.microsoft.com/office/drawing/2014/main" id="{2144CDCA-8952-4D1D-9291-47AC33D4AF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E2E059D2-09DA-49C4-9F88-DCB3A9F930D7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9A12EBF-6D80-4516-A320-31DFFAA7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8D9BB964-4CDF-4FAA-851E-6D008C10B85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4" name="Text Box 8">
            <a:extLst>
              <a:ext uri="{FF2B5EF4-FFF2-40B4-BE49-F238E27FC236}">
                <a16:creationId xmlns:a16="http://schemas.microsoft.com/office/drawing/2014/main" id="{701E9932-5A11-4259-9119-3E34C775E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1484313"/>
            <a:ext cx="6207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5" name="Rectangle 38">
            <a:extLst>
              <a:ext uri="{FF2B5EF4-FFF2-40B4-BE49-F238E27FC236}">
                <a16:creationId xmlns:a16="http://schemas.microsoft.com/office/drawing/2014/main" id="{789D78E2-46D9-462A-B5B2-B700267AF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08188"/>
            <a:ext cx="822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Umjesto prikazivanja točke u prostoru s 3 koordinate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), koristimo zapis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gdje dvije uređene četvorke predstavljaju istu točku ako je jedna sastavljena od višekratnika prve (različitih od nula).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Uređena četvorka (0,0,0,0) nije dozvoljena.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Uobičajeni zapis točke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uz je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x/W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y/W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z/W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Ovaj način zapisa - homogeni zapis. </a:t>
            </a:r>
          </a:p>
        </p:txBody>
      </p:sp>
      <p:sp>
        <p:nvSpPr>
          <p:cNvPr id="32776" name="Rectangle 36">
            <a:extLst>
              <a:ext uri="{FF2B5EF4-FFF2-40B4-BE49-F238E27FC236}">
                <a16:creationId xmlns:a16="http://schemas.microsoft.com/office/drawing/2014/main" id="{689257A6-BF5B-4ABE-893A-08762DA83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4941888"/>
            <a:ext cx="30464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3D koordinatni sustav koji se koristi definiran je pravilom desne ruke </a:t>
            </a:r>
          </a:p>
        </p:txBody>
      </p:sp>
      <p:pic>
        <p:nvPicPr>
          <p:cNvPr id="32777" name="Picture 42">
            <a:extLst>
              <a:ext uri="{FF2B5EF4-FFF2-40B4-BE49-F238E27FC236}">
                <a16:creationId xmlns:a16="http://schemas.microsoft.com/office/drawing/2014/main" id="{FCE886C9-A7BE-452D-AFA6-243B9765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573588"/>
            <a:ext cx="270986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3E9AC30-B649-4401-917A-869296AD7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150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795" name="Date Placeholder 2">
            <a:extLst>
              <a:ext uri="{FF2B5EF4-FFF2-40B4-BE49-F238E27FC236}">
                <a16:creationId xmlns:a16="http://schemas.microsoft.com/office/drawing/2014/main" id="{9D736DF9-60C3-4A3F-92B5-8CF813E5C3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5C76C26E-4C83-47E1-A908-F7A379503C7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91251115-76EA-446A-96A7-7A2BD926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E7CDF1F9-D197-4C31-90BE-45F905A0E50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48D1C6E5-5761-4403-BE37-8BD05C11B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Text Box 8">
            <a:extLst>
              <a:ext uri="{FF2B5EF4-FFF2-40B4-BE49-F238E27FC236}">
                <a16:creationId xmlns:a16="http://schemas.microsoft.com/office/drawing/2014/main" id="{3236805B-439B-40F8-871D-A89861F78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1371600"/>
            <a:ext cx="4765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9" name="Rectangle 36">
            <a:extLst>
              <a:ext uri="{FF2B5EF4-FFF2-40B4-BE49-F238E27FC236}">
                <a16:creationId xmlns:a16="http://schemas.microsoft.com/office/drawing/2014/main" id="{CD129797-EB84-400A-BFBD-AC361B0F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1976438"/>
            <a:ext cx="7024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Translacija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 3D je jednostavno proširenje one iz 2D: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3800" name="Object 39">
            <a:extLst>
              <a:ext uri="{FF2B5EF4-FFF2-40B4-BE49-F238E27FC236}">
                <a16:creationId xmlns:a16="http://schemas.microsoft.com/office/drawing/2014/main" id="{C14570DE-36EE-48A8-9C50-D1F2CFC5C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750" y="2665413"/>
          <a:ext cx="299085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63700" imgH="774700" progId="Equation.3">
                  <p:embed/>
                </p:oleObj>
              </mc:Choice>
              <mc:Fallback>
                <p:oleObj r:id="rId3" imgW="1663700" imgH="7747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665413"/>
                        <a:ext cx="2990850" cy="1389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41">
            <a:extLst>
              <a:ext uri="{FF2B5EF4-FFF2-40B4-BE49-F238E27FC236}">
                <a16:creationId xmlns:a16="http://schemas.microsoft.com/office/drawing/2014/main" id="{0FA6FDC7-53A1-41B7-922D-CA8ED0C76D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313" y="4221163"/>
          <a:ext cx="55086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75000" imgH="254000" progId="Equation.3">
                  <p:embed/>
                </p:oleObj>
              </mc:Choice>
              <mc:Fallback>
                <p:oleObj r:id="rId5" imgW="3175000" imgH="254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4221163"/>
                        <a:ext cx="5508625" cy="446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2" name="Picture 9" descr="GT5a.JPG">
            <a:extLst>
              <a:ext uri="{FF2B5EF4-FFF2-40B4-BE49-F238E27FC236}">
                <a16:creationId xmlns:a16="http://schemas.microsoft.com/office/drawing/2014/main" id="{B1C85759-F126-4015-A9FA-8976E0441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797425"/>
            <a:ext cx="2160587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12A7A6A-A6CF-4FF0-AF83-2A269E6B7CA9}"/>
              </a:ext>
            </a:extLst>
          </p:cNvPr>
          <p:cNvSpPr/>
          <p:nvPr/>
        </p:nvSpPr>
        <p:spPr>
          <a:xfrm>
            <a:off x="3995738" y="5516563"/>
            <a:ext cx="6477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pic>
        <p:nvPicPr>
          <p:cNvPr id="33804" name="Picture 11" descr="GT5b.JPG">
            <a:extLst>
              <a:ext uri="{FF2B5EF4-FFF2-40B4-BE49-F238E27FC236}">
                <a16:creationId xmlns:a16="http://schemas.microsoft.com/office/drawing/2014/main" id="{8A57622A-8162-47A3-B6A9-EB597EFCD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806950"/>
            <a:ext cx="2160588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192402D-5D4B-4889-8A4B-C7A8C4A54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819" name="Date Placeholder 2">
            <a:extLst>
              <a:ext uri="{FF2B5EF4-FFF2-40B4-BE49-F238E27FC236}">
                <a16:creationId xmlns:a16="http://schemas.microsoft.com/office/drawing/2014/main" id="{F8C74347-70DE-4A01-B83F-381E9895182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DD475192-0B3D-4F6F-918D-E01B2481E10B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Slide Number Placeholder 4">
            <a:extLst>
              <a:ext uri="{FF2B5EF4-FFF2-40B4-BE49-F238E27FC236}">
                <a16:creationId xmlns:a16="http://schemas.microsoft.com/office/drawing/2014/main" id="{72D98166-B9B9-4C0B-B3CA-7CE086D7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36D653C-D2A5-4E23-AAE2-8EF5FB300BD1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29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1" name="Text Box 8">
            <a:extLst>
              <a:ext uri="{FF2B5EF4-FFF2-40B4-BE49-F238E27FC236}">
                <a16:creationId xmlns:a16="http://schemas.microsoft.com/office/drawing/2014/main" id="{77DA8C1A-872C-4371-9B2A-7D2569B1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384300"/>
            <a:ext cx="5199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2" name="Rectangle 36">
            <a:extLst>
              <a:ext uri="{FF2B5EF4-FFF2-40B4-BE49-F238E27FC236}">
                <a16:creationId xmlns:a16="http://schemas.microsoft.com/office/drawing/2014/main" id="{60FB614A-5119-404D-82D7-CCC47370B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2019300"/>
            <a:ext cx="441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Skaliranje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823" name="Object 42">
            <a:extLst>
              <a:ext uri="{FF2B5EF4-FFF2-40B4-BE49-F238E27FC236}">
                <a16:creationId xmlns:a16="http://schemas.microsoft.com/office/drawing/2014/main" id="{5A67F51D-5E8E-4699-8774-D23101330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250" y="2476500"/>
          <a:ext cx="2908300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88367" imgH="774364" progId="Equation.3">
                  <p:embed/>
                </p:oleObj>
              </mc:Choice>
              <mc:Fallback>
                <p:oleObj r:id="rId3" imgW="1688367" imgH="77436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2476500"/>
                        <a:ext cx="2908300" cy="1331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44">
            <a:extLst>
              <a:ext uri="{FF2B5EF4-FFF2-40B4-BE49-F238E27FC236}">
                <a16:creationId xmlns:a16="http://schemas.microsoft.com/office/drawing/2014/main" id="{27D441F0-2234-40AB-AC20-33097D05B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413" y="4281488"/>
          <a:ext cx="58229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63900" imgH="266700" progId="Equation.3">
                  <p:embed/>
                </p:oleObj>
              </mc:Choice>
              <mc:Fallback>
                <p:oleObj name="Equation" r:id="rId5" imgW="3263900" imgH="2667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4281488"/>
                        <a:ext cx="5822950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46">
            <a:extLst>
              <a:ext uri="{FF2B5EF4-FFF2-40B4-BE49-F238E27FC236}">
                <a16:creationId xmlns:a16="http://schemas.microsoft.com/office/drawing/2014/main" id="{11094A3C-9AC8-46B8-9803-46E29C07B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789363"/>
            <a:ext cx="4013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Provjera: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26" name="Picture 9" descr="GT6a.JPG">
            <a:extLst>
              <a:ext uri="{FF2B5EF4-FFF2-40B4-BE49-F238E27FC236}">
                <a16:creationId xmlns:a16="http://schemas.microsoft.com/office/drawing/2014/main" id="{67FB41BD-80A7-473D-A28E-C642BC319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941888"/>
            <a:ext cx="2263775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F5BF93B-8143-469A-A910-C3EB5E62BBFA}"/>
              </a:ext>
            </a:extLst>
          </p:cNvPr>
          <p:cNvSpPr/>
          <p:nvPr/>
        </p:nvSpPr>
        <p:spPr>
          <a:xfrm>
            <a:off x="3995738" y="5516563"/>
            <a:ext cx="6477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pic>
        <p:nvPicPr>
          <p:cNvPr id="34828" name="Picture 11" descr="GT6b.JPG">
            <a:extLst>
              <a:ext uri="{FF2B5EF4-FFF2-40B4-BE49-F238E27FC236}">
                <a16:creationId xmlns:a16="http://schemas.microsoft.com/office/drawing/2014/main" id="{30872FB4-8E69-4A7A-959B-2F08195E4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924425"/>
            <a:ext cx="22320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301FB22-97EC-42A0-B61B-179F16D414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195" name="Date Placeholder 2">
            <a:extLst>
              <a:ext uri="{FF2B5EF4-FFF2-40B4-BE49-F238E27FC236}">
                <a16:creationId xmlns:a16="http://schemas.microsoft.com/office/drawing/2014/main" id="{2A932F7B-E17C-4684-95B2-15155280FE6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64FB3BD3-0F1C-4E2B-8AC4-421E383A930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Slide Number Placeholder 4">
            <a:extLst>
              <a:ext uri="{FF2B5EF4-FFF2-40B4-BE49-F238E27FC236}">
                <a16:creationId xmlns:a16="http://schemas.microsoft.com/office/drawing/2014/main" id="{75171B2F-5E35-4CA5-8DAB-72CA086C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8851094-27D1-4FF3-9B49-00F6D563034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D116B134-C396-4A4F-B9D6-78BC74DC8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400" b="1">
                <a:latin typeface="Arial" panose="020B0604020202020204" pitchFamily="34" charset="0"/>
                <a:cs typeface="Arial" panose="020B0604020202020204" pitchFamily="34" charset="0"/>
              </a:rPr>
              <a:t>Translacija</a:t>
            </a:r>
            <a:r>
              <a:rPr lang="en-GB" altLang="sr-Latn-R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198" name="Object 17">
            <a:extLst>
              <a:ext uri="{FF2B5EF4-FFF2-40B4-BE49-F238E27FC236}">
                <a16:creationId xmlns:a16="http://schemas.microsoft.com/office/drawing/2014/main" id="{3664EF7F-D5FA-45E0-A6A8-7BAFBDE39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460625"/>
          <a:ext cx="32400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90700" imgH="419100" progId="Equation.3">
                  <p:embed/>
                </p:oleObj>
              </mc:Choice>
              <mc:Fallback>
                <p:oleObj r:id="rId3" imgW="1790700" imgH="419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60625"/>
                        <a:ext cx="3240087" cy="758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9">
            <a:extLst>
              <a:ext uri="{FF2B5EF4-FFF2-40B4-BE49-F238E27FC236}">
                <a16:creationId xmlns:a16="http://schemas.microsoft.com/office/drawing/2014/main" id="{42AF3B61-D66E-4878-8FAE-C2A3C0DEDF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573463"/>
          <a:ext cx="13700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8800" imgH="139700" progId="Equation.3">
                  <p:embed/>
                </p:oleObj>
              </mc:Choice>
              <mc:Fallback>
                <p:oleObj r:id="rId5" imgW="558800" imgH="1397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573463"/>
                        <a:ext cx="1370013" cy="349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22">
            <a:extLst>
              <a:ext uri="{FF2B5EF4-FFF2-40B4-BE49-F238E27FC236}">
                <a16:creationId xmlns:a16="http://schemas.microsoft.com/office/drawing/2014/main" id="{3E8367C1-7E5D-4604-A5CD-3F864F285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484313"/>
            <a:ext cx="4751387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Translatiramo sve točke neke dužine translatiranjem samo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njenih rubnih točaka i iscrtavanjem ravne crte među njima.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Isto vrijedi i za skaliranje i rotaciju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1" name="Picture 18" descr="slika41">
            <a:extLst>
              <a:ext uri="{FF2B5EF4-FFF2-40B4-BE49-F238E27FC236}">
                <a16:creationId xmlns:a16="http://schemas.microsoft.com/office/drawing/2014/main" id="{29D13AE5-7C3A-4BFD-9494-B2B99D9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3"/>
          <a:stretch>
            <a:fillRect/>
          </a:stretch>
        </p:blipFill>
        <p:spPr bwMode="auto">
          <a:xfrm>
            <a:off x="2759075" y="3357563"/>
            <a:ext cx="5830888" cy="287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23417BE-CDA1-40B6-AE8B-6FD35FA4F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150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843" name="Date Placeholder 2">
            <a:extLst>
              <a:ext uri="{FF2B5EF4-FFF2-40B4-BE49-F238E27FC236}">
                <a16:creationId xmlns:a16="http://schemas.microsoft.com/office/drawing/2014/main" id="{433C0F6B-0236-4393-A90F-4D23287F9D4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4237A9AE-F98F-4DCB-A3CC-2755147AC4A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Slide Number Placeholder 4">
            <a:extLst>
              <a:ext uri="{FF2B5EF4-FFF2-40B4-BE49-F238E27FC236}">
                <a16:creationId xmlns:a16="http://schemas.microsoft.com/office/drawing/2014/main" id="{CC7263B3-D397-419B-B0F8-87A1E2CF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25E53736-B651-4DDE-B9E5-D68F8CB0096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5" name="Text Box 8">
            <a:extLst>
              <a:ext uri="{FF2B5EF4-FFF2-40B4-BE49-F238E27FC236}">
                <a16:creationId xmlns:a16="http://schemas.microsoft.com/office/drawing/2014/main" id="{C25A6D81-FCBA-4F94-9A2C-409F13A88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1371600"/>
            <a:ext cx="6280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6" name="Rectangle 36">
            <a:extLst>
              <a:ext uri="{FF2B5EF4-FFF2-40B4-BE49-F238E27FC236}">
                <a16:creationId xmlns:a16="http://schemas.microsoft.com/office/drawing/2014/main" id="{4653BBC7-E275-43AB-9667-041A6E17C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057400"/>
            <a:ext cx="733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Izraz za 2D rotaciju je zapravo 3D 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dakle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847" name="Object 45">
            <a:extLst>
              <a:ext uri="{FF2B5EF4-FFF2-40B4-BE49-F238E27FC236}">
                <a16:creationId xmlns:a16="http://schemas.microsoft.com/office/drawing/2014/main" id="{5C20319E-71E2-4F4A-B31D-24BD8CD901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587625"/>
          <a:ext cx="310356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26451" imgH="774364" progId="Equation.3">
                  <p:embed/>
                </p:oleObj>
              </mc:Choice>
              <mc:Fallback>
                <p:oleObj r:id="rId3" imgW="1726451" imgH="77436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587625"/>
                        <a:ext cx="3103562" cy="1390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36">
            <a:extLst>
              <a:ext uri="{FF2B5EF4-FFF2-40B4-BE49-F238E27FC236}">
                <a16:creationId xmlns:a16="http://schemas.microsoft.com/office/drawing/2014/main" id="{88A6B0A4-0A66-47BF-BF21-5B9E539BF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005263"/>
            <a:ext cx="8497887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Provjerimo ovu tvrdnju: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jedinični vektor duž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zarotirajmo za 90° i rezultat bi trebao biti jedinični vektor duž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tj. :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849" name="Object 1">
            <a:extLst>
              <a:ext uri="{FF2B5EF4-FFF2-40B4-BE49-F238E27FC236}">
                <a16:creationId xmlns:a16="http://schemas.microsoft.com/office/drawing/2014/main" id="{36DB0C12-6535-4FD3-8C2D-CEFA035520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5013325"/>
          <a:ext cx="25638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71600" imgH="774700" progId="Equation.3">
                  <p:embed/>
                </p:oleObj>
              </mc:Choice>
              <mc:Fallback>
                <p:oleObj r:id="rId5" imgW="1371600" imgH="7747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013325"/>
                        <a:ext cx="2563812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0" name="Picture 9" descr="GT7a.JPG">
            <a:extLst>
              <a:ext uri="{FF2B5EF4-FFF2-40B4-BE49-F238E27FC236}">
                <a16:creationId xmlns:a16="http://schemas.microsoft.com/office/drawing/2014/main" id="{A57D4A0A-751C-4FFD-9E54-6BF9782723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636838"/>
            <a:ext cx="187325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313E3F0-1467-49A1-AA1B-DCA9EAFF3D29}"/>
              </a:ext>
            </a:extLst>
          </p:cNvPr>
          <p:cNvSpPr/>
          <p:nvPr/>
        </p:nvSpPr>
        <p:spPr>
          <a:xfrm>
            <a:off x="5795963" y="3357563"/>
            <a:ext cx="647700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pic>
        <p:nvPicPr>
          <p:cNvPr id="35852" name="Picture 11" descr="GT7b.JPG">
            <a:extLst>
              <a:ext uri="{FF2B5EF4-FFF2-40B4-BE49-F238E27FC236}">
                <a16:creationId xmlns:a16="http://schemas.microsoft.com/office/drawing/2014/main" id="{82DC44E5-2AD2-411F-BFC0-5E65E13B1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2616200"/>
            <a:ext cx="2513013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849CEEE-2D0A-490A-95A9-59A98B173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3937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67" name="Date Placeholder 2">
            <a:extLst>
              <a:ext uri="{FF2B5EF4-FFF2-40B4-BE49-F238E27FC236}">
                <a16:creationId xmlns:a16="http://schemas.microsoft.com/office/drawing/2014/main" id="{2C5A546A-8D5B-43E7-B718-2BA3AE5189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DD74FC96-AE74-43A6-8A0C-FC5478E32183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Slide Number Placeholder 4">
            <a:extLst>
              <a:ext uri="{FF2B5EF4-FFF2-40B4-BE49-F238E27FC236}">
                <a16:creationId xmlns:a16="http://schemas.microsoft.com/office/drawing/2014/main" id="{C4731249-DDD4-40F1-AD2F-71B53CA5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5FEAEFB1-223D-4F04-B8A3-F03B8998BAC6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9" name="Text Box 8">
            <a:extLst>
              <a:ext uri="{FF2B5EF4-FFF2-40B4-BE49-F238E27FC236}">
                <a16:creationId xmlns:a16="http://schemas.microsoft.com/office/drawing/2014/main" id="{0D234C68-BAE5-42CC-9E0B-0D558D738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84313"/>
            <a:ext cx="462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0" name="Rectangle 30">
            <a:extLst>
              <a:ext uri="{FF2B5EF4-FFF2-40B4-BE49-F238E27FC236}">
                <a16:creationId xmlns:a16="http://schemas.microsoft.com/office/drawing/2014/main" id="{51E14A93-D446-4921-AC53-727172B62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638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1" name="Rectangle 36">
            <a:extLst>
              <a:ext uri="{FF2B5EF4-FFF2-40B4-BE49-F238E27FC236}">
                <a16:creationId xmlns:a16="http://schemas.microsoft.com/office/drawing/2014/main" id="{B71CBD9B-A47A-4967-8363-2F2DBC903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2119313"/>
            <a:ext cx="354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Matrica rotacije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72" name="Object 45">
            <a:extLst>
              <a:ext uri="{FF2B5EF4-FFF2-40B4-BE49-F238E27FC236}">
                <a16:creationId xmlns:a16="http://schemas.microsoft.com/office/drawing/2014/main" id="{3E05E4C5-7069-41F2-8EF6-EA84E6D534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5413" y="1884363"/>
          <a:ext cx="25431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26451" imgH="774364" progId="Equation.3">
                  <p:embed/>
                </p:oleObj>
              </mc:Choice>
              <mc:Fallback>
                <p:oleObj r:id="rId3" imgW="1726451" imgH="77436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413" y="1884363"/>
                        <a:ext cx="2543175" cy="1139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Rectangle 47">
            <a:extLst>
              <a:ext uri="{FF2B5EF4-FFF2-40B4-BE49-F238E27FC236}">
                <a16:creationId xmlns:a16="http://schemas.microsoft.com/office/drawing/2014/main" id="{7B6A2E5B-645A-4861-8687-3341F010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3286125"/>
            <a:ext cx="3914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Matrica rotacije oko osi y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74" name="Object 48">
            <a:extLst>
              <a:ext uri="{FF2B5EF4-FFF2-40B4-BE49-F238E27FC236}">
                <a16:creationId xmlns:a16="http://schemas.microsoft.com/office/drawing/2014/main" id="{D89DB151-5E8B-467E-925F-E2729CC331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0175" y="3324225"/>
          <a:ext cx="25050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726451" imgH="774364" progId="Equation.3">
                  <p:embed/>
                </p:oleObj>
              </mc:Choice>
              <mc:Fallback>
                <p:oleObj r:id="rId5" imgW="1726451" imgH="774364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3324225"/>
                        <a:ext cx="2505075" cy="1122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Rectangle 36">
            <a:extLst>
              <a:ext uri="{FF2B5EF4-FFF2-40B4-BE49-F238E27FC236}">
                <a16:creationId xmlns:a16="http://schemas.microsoft.com/office/drawing/2014/main" id="{08FD08BA-B79E-49C9-88C4-64B18D18B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4652963"/>
            <a:ext cx="8229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Stupci (i redci) lijevih gornjih 3x3 submatrica navedenih matrica rotacije su međusobno okomiti jedinični vektori.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Determinante tih submatrica imaju determinantu = 1 što znači da su ortogonalne te čuvaju kutove i duljine.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7A0C754-7699-48AB-8C90-785B323D9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891" name="Date Placeholder 2">
            <a:extLst>
              <a:ext uri="{FF2B5EF4-FFF2-40B4-BE49-F238E27FC236}">
                <a16:creationId xmlns:a16="http://schemas.microsoft.com/office/drawing/2014/main" id="{FB9AEB75-7E66-4043-A47F-32218319E8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B292E39B-8924-4B0E-992F-4A436835DDF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0" name="Slide Number Placeholder 4">
            <a:extLst>
              <a:ext uri="{FF2B5EF4-FFF2-40B4-BE49-F238E27FC236}">
                <a16:creationId xmlns:a16="http://schemas.microsoft.com/office/drawing/2014/main" id="{5DC89E97-4EBA-4226-8463-94B1040E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AB86B0E8-11D8-41C7-A72E-CF758D8FD40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3" name="Text Box 8">
            <a:extLst>
              <a:ext uri="{FF2B5EF4-FFF2-40B4-BE49-F238E27FC236}">
                <a16:creationId xmlns:a16="http://schemas.microsoft.com/office/drawing/2014/main" id="{B41B6195-39AE-43B7-9ECB-375091DF5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1376363"/>
            <a:ext cx="5991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Matrični prikaz 3D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4" name="Rectangle 36">
            <a:extLst>
              <a:ext uri="{FF2B5EF4-FFF2-40B4-BE49-F238E27FC236}">
                <a16:creationId xmlns:a16="http://schemas.microsoft.com/office/drawing/2014/main" id="{20104CE1-F878-4D62-8DAD-0BEBE096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57400"/>
            <a:ext cx="822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3D transformacije smika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 možemo napisati na sljedeći način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5" name="Rectangle 47">
            <a:extLst>
              <a:ext uri="{FF2B5EF4-FFF2-40B4-BE49-F238E27FC236}">
                <a16:creationId xmlns:a16="http://schemas.microsoft.com/office/drawing/2014/main" id="{E88BC973-42A4-4FE7-BFC8-A0FC40ABC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7896" name="Object 46">
            <a:extLst>
              <a:ext uri="{FF2B5EF4-FFF2-40B4-BE49-F238E27FC236}">
                <a16:creationId xmlns:a16="http://schemas.microsoft.com/office/drawing/2014/main" id="{F0AFA11E-643B-4032-9BFD-A71B1DCDEF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649538"/>
          <a:ext cx="1577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38200" imgH="368300" progId="Equation.3">
                  <p:embed/>
                </p:oleObj>
              </mc:Choice>
              <mc:Fallback>
                <p:oleObj r:id="rId3" imgW="838200" imgH="3683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649538"/>
                        <a:ext cx="1577975" cy="708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Rectangle 48">
            <a:extLst>
              <a:ext uri="{FF2B5EF4-FFF2-40B4-BE49-F238E27FC236}">
                <a16:creationId xmlns:a16="http://schemas.microsoft.com/office/drawing/2014/main" id="{30033D7D-04C6-4C64-AC1A-1B80E19BB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581400"/>
            <a:ext cx="2705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ili u matričnom obliku</a:t>
            </a:r>
          </a:p>
        </p:txBody>
      </p:sp>
      <p:graphicFrame>
        <p:nvGraphicFramePr>
          <p:cNvPr id="37898" name="Object 49">
            <a:extLst>
              <a:ext uri="{FF2B5EF4-FFF2-40B4-BE49-F238E27FC236}">
                <a16:creationId xmlns:a16="http://schemas.microsoft.com/office/drawing/2014/main" id="{EF2FD079-A077-4532-AA4C-205894F90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149725"/>
          <a:ext cx="31845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905000" imgH="774700" progId="Equation.3">
                  <p:embed/>
                </p:oleObj>
              </mc:Choice>
              <mc:Fallback>
                <p:oleObj r:id="rId5" imgW="1905000" imgH="7747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9725"/>
                        <a:ext cx="3184525" cy="1295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Rectangle 52">
            <a:extLst>
              <a:ext uri="{FF2B5EF4-FFF2-40B4-BE49-F238E27FC236}">
                <a16:creationId xmlns:a16="http://schemas.microsoft.com/office/drawing/2014/main" id="{218CDE2F-E8A9-4DE5-A625-C59136964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16563"/>
            <a:ext cx="822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Transformacije smika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 imaju sličan oblik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6D9D154-9749-4C1B-ADAC-1EB549D84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563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GL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915" name="Date Placeholder 2">
            <a:extLst>
              <a:ext uri="{FF2B5EF4-FFF2-40B4-BE49-F238E27FC236}">
                <a16:creationId xmlns:a16="http://schemas.microsoft.com/office/drawing/2014/main" id="{6BC07836-0473-4E57-AD4A-8E0513BB5D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E64F4B57-67EF-4637-9A9D-FE4EE9C6EA7D}" type="datetime1">
              <a:rPr lang="sr-Latn-RS" altLang="sr-Latn-RS" sz="1400" smtClean="0">
                <a:latin typeface="Times New Roman" panose="02020603050405020304" pitchFamily="18" charset="0"/>
              </a:rPr>
              <a:t>22.10.2024.</a:t>
            </a:fld>
            <a:endParaRPr lang="en-GB" altLang="sr-Latn-RS" sz="1400">
              <a:latin typeface="Times New Roman" panose="02020603050405020304" pitchFamily="18" charset="0"/>
            </a:endParaRPr>
          </a:p>
        </p:txBody>
      </p:sp>
      <p:sp>
        <p:nvSpPr>
          <p:cNvPr id="51204" name="Slide Number Placeholder 4">
            <a:extLst>
              <a:ext uri="{FF2B5EF4-FFF2-40B4-BE49-F238E27FC236}">
                <a16:creationId xmlns:a16="http://schemas.microsoft.com/office/drawing/2014/main" id="{B8C8C82A-2B63-49F6-AEF5-083A9B2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D8B07269-C870-424E-BEF4-AA09988C429E}" type="slidenum">
              <a:rPr lang="en-GB" altLang="sr-Latn-RS" sz="1400">
                <a:latin typeface="Times New Roman" panose="02020603050405020304" pitchFamily="18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33</a:t>
            </a:fld>
            <a:endParaRPr lang="en-GB" altLang="sr-Latn-RS" sz="1400">
              <a:latin typeface="Times New Roman" panose="02020603050405020304" pitchFamily="18" charset="0"/>
            </a:endParaRPr>
          </a:p>
        </p:txBody>
      </p:sp>
      <p:sp>
        <p:nvSpPr>
          <p:cNvPr id="38917" name="Rectangle 36">
            <a:extLst>
              <a:ext uri="{FF2B5EF4-FFF2-40B4-BE49-F238E27FC236}">
                <a16:creationId xmlns:a16="http://schemas.microsoft.com/office/drawing/2014/main" id="{C41CB9F0-D1C1-436A-89D2-575E06ABD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77975"/>
            <a:ext cx="8229600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OpenGL naredbe: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sr-Latn-RS" sz="1800">
                <a:latin typeface="Courier New" panose="02070309020205020404" pitchFamily="49" charset="0"/>
                <a:cs typeface="Courier New" panose="02070309020205020404" pitchFamily="49" charset="0"/>
              </a:rPr>
              <a:t>glTranslate(x, y, z);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sr-Latn-RS" sz="1800">
                <a:latin typeface="Courier New" panose="02070309020205020404" pitchFamily="49" charset="0"/>
                <a:cs typeface="Courier New" panose="02070309020205020404" pitchFamily="49" charset="0"/>
              </a:rPr>
              <a:t>glRotate (angle, x, y, z);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sr-Latn-RS" sz="1800">
                <a:latin typeface="Courier New" panose="02070309020205020404" pitchFamily="49" charset="0"/>
                <a:cs typeface="Courier New" panose="02070309020205020404" pitchFamily="49" charset="0"/>
              </a:rPr>
              <a:t>glScale (x, y, z);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561CA5C-2C7C-4BD8-8BF7-4B4564999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762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5E40541-AF1A-46A2-9C92-ACE57DB0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92453626-E306-401F-A3BE-52508FE6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41D98A7-CB96-408C-8742-9BE12D09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5C27C1A9-0912-4052-A114-A4030832A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42314A49-8227-498A-B063-C09A536EC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4" name="Rectangle 10">
            <a:extLst>
              <a:ext uri="{FF2B5EF4-FFF2-40B4-BE49-F238E27FC236}">
                <a16:creationId xmlns:a16="http://schemas.microsoft.com/office/drawing/2014/main" id="{30344B40-1D86-439C-AACC-4E471C25F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5" name="Rectangle 11">
            <a:extLst>
              <a:ext uri="{FF2B5EF4-FFF2-40B4-BE49-F238E27FC236}">
                <a16:creationId xmlns:a16="http://schemas.microsoft.com/office/drawing/2014/main" id="{59D5EF6A-4AEF-4F47-B705-C7021A5C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2833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6" name="Rectangle 12">
            <a:extLst>
              <a:ext uri="{FF2B5EF4-FFF2-40B4-BE49-F238E27FC236}">
                <a16:creationId xmlns:a16="http://schemas.microsoft.com/office/drawing/2014/main" id="{D21970A1-CE79-4475-B430-8AC6A1E69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7" name="Rectangle 13">
            <a:extLst>
              <a:ext uri="{FF2B5EF4-FFF2-40B4-BE49-F238E27FC236}">
                <a16:creationId xmlns:a16="http://schemas.microsoft.com/office/drawing/2014/main" id="{C639154E-3BD5-4F81-A827-AA83F27BD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881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8" name="Rectangle 18">
            <a:extLst>
              <a:ext uri="{FF2B5EF4-FFF2-40B4-BE49-F238E27FC236}">
                <a16:creationId xmlns:a16="http://schemas.microsoft.com/office/drawing/2014/main" id="{70F94125-94DA-4606-A023-912E1BF0A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9" name="Rectangle 20">
            <a:extLst>
              <a:ext uri="{FF2B5EF4-FFF2-40B4-BE49-F238E27FC236}">
                <a16:creationId xmlns:a16="http://schemas.microsoft.com/office/drawing/2014/main" id="{1A27186F-F0C9-496A-88F8-6A980262C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0" name="Text Box 22">
            <a:extLst>
              <a:ext uri="{FF2B5EF4-FFF2-40B4-BE49-F238E27FC236}">
                <a16:creationId xmlns:a16="http://schemas.microsoft.com/office/drawing/2014/main" id="{D3375DC6-1846-48DA-9B81-B37B3D928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40363"/>
            <a:ext cx="792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Transformacija točaka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iz početnog (a) u krajnji položaj (b)</a:t>
            </a:r>
            <a:r>
              <a:rPr lang="en-GB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951" name="Rectangle 24">
            <a:extLst>
              <a:ext uri="{FF2B5EF4-FFF2-40B4-BE49-F238E27FC236}">
                <a16:creationId xmlns:a16="http://schemas.microsoft.com/office/drawing/2014/main" id="{3096932C-0671-45DE-A561-2CA1EE311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466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9952" name="Picture 23" descr="slika415">
            <a:extLst>
              <a:ext uri="{FF2B5EF4-FFF2-40B4-BE49-F238E27FC236}">
                <a16:creationId xmlns:a16="http://schemas.microsoft.com/office/drawing/2014/main" id="{8CB0949F-994B-48F3-B991-DDC8C73F5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315200" cy="3335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3" name="Date Placeholder 19">
            <a:extLst>
              <a:ext uri="{FF2B5EF4-FFF2-40B4-BE49-F238E27FC236}">
                <a16:creationId xmlns:a16="http://schemas.microsoft.com/office/drawing/2014/main" id="{AF4EE39A-C8D6-4BFA-8B14-7FC4622BD9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296CCA02-A087-41F7-AA16-84B8944992F5}" type="datetime1">
              <a:rPr lang="sr-Latn-RS" altLang="sr-Latn-RS" sz="1400" smtClean="0">
                <a:latin typeface="Times New Roman" panose="02020603050405020304" pitchFamily="18" charset="0"/>
              </a:rPr>
              <a:t>22.10.2024.</a:t>
            </a:fld>
            <a:endParaRPr lang="en-GB" altLang="sr-Latn-RS" sz="1400">
              <a:latin typeface="Times New Roman" panose="02020603050405020304" pitchFamily="18" charset="0"/>
            </a:endParaRPr>
          </a:p>
        </p:txBody>
      </p:sp>
      <p:sp>
        <p:nvSpPr>
          <p:cNvPr id="19474" name="Slide Number Placeholder 20">
            <a:extLst>
              <a:ext uri="{FF2B5EF4-FFF2-40B4-BE49-F238E27FC236}">
                <a16:creationId xmlns:a16="http://schemas.microsoft.com/office/drawing/2014/main" id="{37A8FBDC-60DD-4199-84B3-88403F55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D6C6DB08-D1F1-4DE5-B6EA-97D9CEB62729}" type="slidenum">
              <a:rPr lang="en-GB" altLang="sr-Latn-RS" sz="1400">
                <a:latin typeface="Times New Roman" panose="02020603050405020304" pitchFamily="18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34</a:t>
            </a:fld>
            <a:endParaRPr lang="en-GB" altLang="sr-Latn-R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3" descr="slika415">
            <a:extLst>
              <a:ext uri="{FF2B5EF4-FFF2-40B4-BE49-F238E27FC236}">
                <a16:creationId xmlns:a16="http://schemas.microsoft.com/office/drawing/2014/main" id="{92D06941-A45C-4E09-BA9D-E0929585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3105150"/>
            <a:ext cx="4738687" cy="2159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>
            <a:extLst>
              <a:ext uri="{FF2B5EF4-FFF2-40B4-BE49-F238E27FC236}">
                <a16:creationId xmlns:a16="http://schemas.microsoft.com/office/drawing/2014/main" id="{39C394A8-57E9-4322-822A-7AF1C7873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964" name="Text Box 14">
            <a:extLst>
              <a:ext uri="{FF2B5EF4-FFF2-40B4-BE49-F238E27FC236}">
                <a16:creationId xmlns:a16="http://schemas.microsoft.com/office/drawing/2014/main" id="{60C63A48-E2F1-4A3A-A236-2A048C090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76400"/>
            <a:ext cx="79248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Potrebno je translatirati točku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 ishodište tako da segment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leži na pozitivnoj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osi, a segment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leži na pozitivnoj polovici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 ravnine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Duljine segmenata ostaju nepromijenjene nakon transformacije.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Rješenje: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Translacija točke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 ishodište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tako da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leži u ravnini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tako da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leži na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tako da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leži u ravnini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5" name="Date Placeholder 18">
            <a:extLst>
              <a:ext uri="{FF2B5EF4-FFF2-40B4-BE49-F238E27FC236}">
                <a16:creationId xmlns:a16="http://schemas.microsoft.com/office/drawing/2014/main" id="{B82997EB-5DA9-4610-A2D8-05CF5E6746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D3535233-7A51-480C-BBDD-75C311C6A2EF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7" name="Slide Number Placeholder 19">
            <a:extLst>
              <a:ext uri="{FF2B5EF4-FFF2-40B4-BE49-F238E27FC236}">
                <a16:creationId xmlns:a16="http://schemas.microsoft.com/office/drawing/2014/main" id="{88E620E9-BD15-46E5-9B32-A606A80C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F4DEC74D-A031-4CD6-9C52-1DA8C8170180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C4EC5C4C-ACD0-4F5C-B334-D16EAE865D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888" y="5445125"/>
          <a:ext cx="316865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54951" imgH="774364" progId="Equation.3">
                  <p:embed/>
                </p:oleObj>
              </mc:Choice>
              <mc:Fallback>
                <p:oleObj r:id="rId3" imgW="1954951" imgH="77436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5445125"/>
                        <a:ext cx="3168650" cy="1254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Rectangle 2">
            <a:extLst>
              <a:ext uri="{FF2B5EF4-FFF2-40B4-BE49-F238E27FC236}">
                <a16:creationId xmlns:a16="http://schemas.microsoft.com/office/drawing/2014/main" id="{B9C3BB1D-6069-4C99-8032-62E958C7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2625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988" name="Text Box 14">
            <a:extLst>
              <a:ext uri="{FF2B5EF4-FFF2-40B4-BE49-F238E27FC236}">
                <a16:creationId xmlns:a16="http://schemas.microsoft.com/office/drawing/2014/main" id="{33FF60BB-2CFF-48C1-BF21-0A685B464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76400"/>
            <a:ext cx="7924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Translacija točke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u ishodište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Napišimo matricu translacije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Primjenom matrice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na točke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dobijemo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989" name="Object 16">
            <a:extLst>
              <a:ext uri="{FF2B5EF4-FFF2-40B4-BE49-F238E27FC236}">
                <a16:creationId xmlns:a16="http://schemas.microsoft.com/office/drawing/2014/main" id="{ACC524FA-E209-4F89-9D1E-7BAFD7C7C9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2182813"/>
          <a:ext cx="34290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66090" imgH="774364" progId="Equation.3">
                  <p:embed/>
                </p:oleObj>
              </mc:Choice>
              <mc:Fallback>
                <p:oleObj r:id="rId5" imgW="1866090" imgH="77436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182813"/>
                        <a:ext cx="3429000" cy="1397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Date Placeholder 20">
            <a:extLst>
              <a:ext uri="{FF2B5EF4-FFF2-40B4-BE49-F238E27FC236}">
                <a16:creationId xmlns:a16="http://schemas.microsoft.com/office/drawing/2014/main" id="{58FCBB66-3E8A-4AF3-B47B-29D50B5E66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C7DA2C13-3508-4C84-98CE-493CB208155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3" name="Slide Number Placeholder 21">
            <a:extLst>
              <a:ext uri="{FF2B5EF4-FFF2-40B4-BE49-F238E27FC236}">
                <a16:creationId xmlns:a16="http://schemas.microsoft.com/office/drawing/2014/main" id="{27946C72-597C-4840-A0B4-0990827A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AB299EEC-AD5B-46DA-A1D7-0A3C6B606985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992" name="Object 1">
            <a:extLst>
              <a:ext uri="{FF2B5EF4-FFF2-40B4-BE49-F238E27FC236}">
                <a16:creationId xmlns:a16="http://schemas.microsoft.com/office/drawing/2014/main" id="{105063C4-5449-4E64-844D-A48337E45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" y="4005263"/>
          <a:ext cx="28416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2900" imgH="774700" progId="Equation.3">
                  <p:embed/>
                </p:oleObj>
              </mc:Choice>
              <mc:Fallback>
                <p:oleObj r:id="rId7" imgW="1612900" imgH="7747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005263"/>
                        <a:ext cx="2841625" cy="1368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3">
            <a:extLst>
              <a:ext uri="{FF2B5EF4-FFF2-40B4-BE49-F238E27FC236}">
                <a16:creationId xmlns:a16="http://schemas.microsoft.com/office/drawing/2014/main" id="{DF9B441D-573F-42CE-8321-99E1ECD34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5963" y="3933825"/>
          <a:ext cx="3427412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943100" imgH="774700" progId="Equation.3">
                  <p:embed/>
                </p:oleObj>
              </mc:Choice>
              <mc:Fallback>
                <p:oleObj r:id="rId9" imgW="1943100" imgH="774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963" y="3933825"/>
                        <a:ext cx="3427412" cy="1366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9F87EB9-AB21-4868-8E2C-46BA53066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3011" name="Text Box 14">
            <a:extLst>
              <a:ext uri="{FF2B5EF4-FFF2-40B4-BE49-F238E27FC236}">
                <a16:creationId xmlns:a16="http://schemas.microsoft.com/office/drawing/2014/main" id="{AA00BA3C-97E0-4EC3-B418-179C5F531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476375"/>
            <a:ext cx="388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2.  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2" name="Text Box 23">
            <a:extLst>
              <a:ext uri="{FF2B5EF4-FFF2-40B4-BE49-F238E27FC236}">
                <a16:creationId xmlns:a16="http://schemas.microsoft.com/office/drawing/2014/main" id="{9E1B5EA9-345B-4688-B4D8-CAA229778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2019300"/>
            <a:ext cx="33337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Projekciju dužine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koja ima duljinu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rotiramo u os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Kut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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pokazuje pozitivni smjer rotacije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. Kut koji zapravo koristimo je - (90 -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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3013" name="Picture 24" descr="slika416">
            <a:extLst>
              <a:ext uri="{FF2B5EF4-FFF2-40B4-BE49-F238E27FC236}">
                <a16:creationId xmlns:a16="http://schemas.microsoft.com/office/drawing/2014/main" id="{5A6D28E3-F8ED-4577-8906-164E49F0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476375"/>
            <a:ext cx="4240212" cy="3598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Date Placeholder 25">
            <a:extLst>
              <a:ext uri="{FF2B5EF4-FFF2-40B4-BE49-F238E27FC236}">
                <a16:creationId xmlns:a16="http://schemas.microsoft.com/office/drawing/2014/main" id="{2CFEAEDC-8FD0-4520-BE9E-ED87EE99C3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FD3FE644-5AED-4133-BE8B-BA28F4832E9B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28" name="Slide Number Placeholder 26">
            <a:extLst>
              <a:ext uri="{FF2B5EF4-FFF2-40B4-BE49-F238E27FC236}">
                <a16:creationId xmlns:a16="http://schemas.microsoft.com/office/drawing/2014/main" id="{E947A440-CC17-4D66-812E-B3498B0A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73D9E063-786F-48D8-8319-05272EB58CA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016" name="Object 1">
            <a:extLst>
              <a:ext uri="{FF2B5EF4-FFF2-40B4-BE49-F238E27FC236}">
                <a16:creationId xmlns:a16="http://schemas.microsoft.com/office/drawing/2014/main" id="{52B89C63-86C6-40E7-B303-6CB9E2F8FE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113" y="4430713"/>
          <a:ext cx="36210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133600" imgH="749300" progId="Equation.3">
                  <p:embed/>
                </p:oleObj>
              </mc:Choice>
              <mc:Fallback>
                <p:oleObj r:id="rId4" imgW="2133600" imgH="749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4430713"/>
                        <a:ext cx="3621087" cy="1270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2">
            <a:extLst>
              <a:ext uri="{FF2B5EF4-FFF2-40B4-BE49-F238E27FC236}">
                <a16:creationId xmlns:a16="http://schemas.microsoft.com/office/drawing/2014/main" id="{03B19875-D517-49E1-BB99-70012958E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713" y="5732463"/>
          <a:ext cx="42227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514600" imgH="266700" progId="Equation.3">
                  <p:embed/>
                </p:oleObj>
              </mc:Choice>
              <mc:Fallback>
                <p:oleObj r:id="rId6" imgW="2514600" imgH="26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5732463"/>
                        <a:ext cx="4222750" cy="442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3">
            <a:extLst>
              <a:ext uri="{FF2B5EF4-FFF2-40B4-BE49-F238E27FC236}">
                <a16:creationId xmlns:a16="http://schemas.microsoft.com/office/drawing/2014/main" id="{8F1933CE-913C-46AE-B026-8D40E85446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1213" y="5084763"/>
          <a:ext cx="42560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387600" imgH="254000" progId="Equation.3">
                  <p:embed/>
                </p:oleObj>
              </mc:Choice>
              <mc:Fallback>
                <p:oleObj r:id="rId8" imgW="23876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5084763"/>
                        <a:ext cx="4256087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8062C41-BE12-47AE-9FDA-B43C2390B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035" name="Text Box 14">
            <a:extLst>
              <a:ext uri="{FF2B5EF4-FFF2-40B4-BE49-F238E27FC236}">
                <a16:creationId xmlns:a16="http://schemas.microsoft.com/office/drawing/2014/main" id="{C0F039ED-330B-423B-AB36-2C5880DD8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476375"/>
            <a:ext cx="3233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3. Rotacija oko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036" name="Picture 27" descr="slika417">
            <a:extLst>
              <a:ext uri="{FF2B5EF4-FFF2-40B4-BE49-F238E27FC236}">
                <a16:creationId xmlns:a16="http://schemas.microsoft.com/office/drawing/2014/main" id="{3E3E73BC-2D65-4D27-BF4C-ED18ACC7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>
            <a:fillRect/>
          </a:stretch>
        </p:blipFill>
        <p:spPr bwMode="auto">
          <a:xfrm>
            <a:off x="4857750" y="1676400"/>
            <a:ext cx="3686175" cy="3192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29">
            <a:extLst>
              <a:ext uri="{FF2B5EF4-FFF2-40B4-BE49-F238E27FC236}">
                <a16:creationId xmlns:a16="http://schemas.microsoft.com/office/drawing/2014/main" id="{FCC7C243-B685-4FE8-90F6-09B4456D1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1876425"/>
            <a:ext cx="4000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''P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rotiramo na os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za pozitivan kut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je duljina segmenta.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Segment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''P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nije prikazan jer se ne koristi za određivanje kutova rotacije.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Obje linije se rotiraju za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038" name="Date Placeholder 29">
            <a:extLst>
              <a:ext uri="{FF2B5EF4-FFF2-40B4-BE49-F238E27FC236}">
                <a16:creationId xmlns:a16="http://schemas.microsoft.com/office/drawing/2014/main" id="{11521A00-AFAB-4A77-B8C9-DD8B8765659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D95E0C76-491F-4DAF-B2E4-7BB8D7D60D72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56" name="Slide Number Placeholder 30">
            <a:extLst>
              <a:ext uri="{FF2B5EF4-FFF2-40B4-BE49-F238E27FC236}">
                <a16:creationId xmlns:a16="http://schemas.microsoft.com/office/drawing/2014/main" id="{0A14E5F0-2509-4CB5-A71A-58012738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2E7E161D-0D67-447D-A001-15D67A0BEC1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4040" name="Object 1">
            <a:extLst>
              <a:ext uri="{FF2B5EF4-FFF2-40B4-BE49-F238E27FC236}">
                <a16:creationId xmlns:a16="http://schemas.microsoft.com/office/drawing/2014/main" id="{88194888-C548-46CA-A357-B76BCD4CF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025" y="4641850"/>
          <a:ext cx="2951163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39900" imgH="381000" progId="Equation.3">
                  <p:embed/>
                </p:oleObj>
              </mc:Choice>
              <mc:Fallback>
                <p:oleObj r:id="rId4" imgW="1739900" imgH="381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4641850"/>
                        <a:ext cx="2951163" cy="646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2">
            <a:extLst>
              <a:ext uri="{FF2B5EF4-FFF2-40B4-BE49-F238E27FC236}">
                <a16:creationId xmlns:a16="http://schemas.microsoft.com/office/drawing/2014/main" id="{67CA1CFA-7C25-473C-835A-F434EE4CF6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" y="5373688"/>
          <a:ext cx="51149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175000" imgH="266700" progId="Equation.3">
                  <p:embed/>
                </p:oleObj>
              </mc:Choice>
              <mc:Fallback>
                <p:oleObj r:id="rId6" imgW="3175000" imgH="26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5373688"/>
                        <a:ext cx="5114925" cy="423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3">
            <a:extLst>
              <a:ext uri="{FF2B5EF4-FFF2-40B4-BE49-F238E27FC236}">
                <a16:creationId xmlns:a16="http://schemas.microsoft.com/office/drawing/2014/main" id="{5D129062-21A4-45A5-9FD1-1F72507843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3925" y="5876925"/>
          <a:ext cx="39417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527300" imgH="495300" progId="Equation.3">
                  <p:embed/>
                </p:oleObj>
              </mc:Choice>
              <mc:Fallback>
                <p:oleObj r:id="rId8" imgW="2527300" imgH="495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5876925"/>
                        <a:ext cx="3941763" cy="769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CACB334-AFA0-43AB-AE4D-A3FB2974B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863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Kompozicija 3D transformacija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059" name="Text Box 14">
            <a:extLst>
              <a:ext uri="{FF2B5EF4-FFF2-40B4-BE49-F238E27FC236}">
                <a16:creationId xmlns:a16="http://schemas.microsoft.com/office/drawing/2014/main" id="{C938C2B8-0789-4559-8555-773C20781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" y="1376363"/>
            <a:ext cx="352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4. Rotacija oko osi z</a:t>
            </a:r>
          </a:p>
        </p:txBody>
      </p:sp>
      <p:pic>
        <p:nvPicPr>
          <p:cNvPr id="45060" name="Picture 32" descr="slika418">
            <a:extLst>
              <a:ext uri="{FF2B5EF4-FFF2-40B4-BE49-F238E27FC236}">
                <a16:creationId xmlns:a16="http://schemas.microsoft.com/office/drawing/2014/main" id="{B9E2D96A-4A03-4C24-832F-A6F9D3A9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306513"/>
            <a:ext cx="3629025" cy="320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34">
            <a:extLst>
              <a:ext uri="{FF2B5EF4-FFF2-40B4-BE49-F238E27FC236}">
                <a16:creationId xmlns:a16="http://schemas.microsoft.com/office/drawing/2014/main" id="{87E6399D-FBAA-4DD3-A77D-1E2EB0D30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2014538"/>
            <a:ext cx="40846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Projekcija segmenta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'P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duljine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rotira se za pozitivan kut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na os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na taj način dovodeći segment u ravninu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je duljina projekcije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062" name="Date Placeholder 33">
            <a:extLst>
              <a:ext uri="{FF2B5EF4-FFF2-40B4-BE49-F238E27FC236}">
                <a16:creationId xmlns:a16="http://schemas.microsoft.com/office/drawing/2014/main" id="{F4F67F62-A1BB-437D-B4F4-334B902313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6F96E747-AD8C-4E78-A5E1-CA7F668DFE95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84" name="Slide Number Placeholder 34">
            <a:extLst>
              <a:ext uri="{FF2B5EF4-FFF2-40B4-BE49-F238E27FC236}">
                <a16:creationId xmlns:a16="http://schemas.microsoft.com/office/drawing/2014/main" id="{1DB0EDCB-BA58-4661-B91C-A581189E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41D86573-B2A5-42CD-83EA-F0124701A5A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39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5064" name="Object 1">
            <a:extLst>
              <a:ext uri="{FF2B5EF4-FFF2-40B4-BE49-F238E27FC236}">
                <a16:creationId xmlns:a16="http://schemas.microsoft.com/office/drawing/2014/main" id="{F10B709B-23F0-4C25-B6FB-A63014FC73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363" y="4652963"/>
          <a:ext cx="62452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441700" imgH="279400" progId="Equation.3">
                  <p:embed/>
                </p:oleObj>
              </mc:Choice>
              <mc:Fallback>
                <p:oleObj r:id="rId4" imgW="3441700" imgH="279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4652963"/>
                        <a:ext cx="6245225" cy="506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2">
            <a:extLst>
              <a:ext uri="{FF2B5EF4-FFF2-40B4-BE49-F238E27FC236}">
                <a16:creationId xmlns:a16="http://schemas.microsoft.com/office/drawing/2014/main" id="{A69385EC-EE48-4EEB-9B73-416F5F1B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" y="5229225"/>
          <a:ext cx="49974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971800" imgH="266700" progId="Equation.3">
                  <p:embed/>
                </p:oleObj>
              </mc:Choice>
              <mc:Fallback>
                <p:oleObj r:id="rId6" imgW="2971800" imgH="26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5229225"/>
                        <a:ext cx="4997450" cy="442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3">
            <a:extLst>
              <a:ext uri="{FF2B5EF4-FFF2-40B4-BE49-F238E27FC236}">
                <a16:creationId xmlns:a16="http://schemas.microsoft.com/office/drawing/2014/main" id="{54554211-07C2-4293-B6E3-446EFCF1CD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288" y="5805488"/>
          <a:ext cx="4845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590800" imgH="215900" progId="Equation.3">
                  <p:embed/>
                </p:oleObj>
              </mc:Choice>
              <mc:Fallback>
                <p:oleObj r:id="rId8" imgW="25908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5805488"/>
                        <a:ext cx="4845050" cy="404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0100892-0E91-4825-B470-15A80FDC8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219" name="Date Placeholder 2">
            <a:extLst>
              <a:ext uri="{FF2B5EF4-FFF2-40B4-BE49-F238E27FC236}">
                <a16:creationId xmlns:a16="http://schemas.microsoft.com/office/drawing/2014/main" id="{DD8F473B-93C3-466C-871E-EAF849266AB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333BE9C2-579B-4454-A6F2-F068680D458C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868E3326-C092-473D-B634-5F516D8A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4ECBF6BB-8018-4AA2-9DB9-A20D0B83F6DD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1" name="Text Box 8">
            <a:extLst>
              <a:ext uri="{FF2B5EF4-FFF2-40B4-BE49-F238E27FC236}">
                <a16:creationId xmlns:a16="http://schemas.microsoft.com/office/drawing/2014/main" id="{8D1C5797-76C7-4F8A-9275-C9AD6CBC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400" b="1">
                <a:latin typeface="Arial" panose="020B0604020202020204" pitchFamily="34" charset="0"/>
                <a:cs typeface="Arial" panose="020B0604020202020204" pitchFamily="34" charset="0"/>
              </a:rPr>
              <a:t>Skaliranje</a:t>
            </a:r>
            <a:r>
              <a:rPr lang="en-GB" altLang="sr-Latn-RS" sz="2400" b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hr-HR" altLang="sr-Latn-R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Text Box 17">
            <a:extLst>
              <a:ext uri="{FF2B5EF4-FFF2-40B4-BE49-F238E27FC236}">
                <a16:creationId xmlns:a16="http://schemas.microsoft.com/office/drawing/2014/main" id="{E5CE9D42-52CB-4DAC-9CBD-B75BF574C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2420938"/>
            <a:ext cx="38576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Točke mogu biti skalirane za vrijednost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r-HR" altLang="sr-Latn-RS" sz="2000" i="1" baseline="-300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po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osi, a nove koordinate točaka računaju se iz umnoška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223" name="Object 18">
            <a:extLst>
              <a:ext uri="{FF2B5EF4-FFF2-40B4-BE49-F238E27FC236}">
                <a16:creationId xmlns:a16="http://schemas.microsoft.com/office/drawing/2014/main" id="{6C87DA1D-C48E-485A-B268-30E62C7DFB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827463"/>
          <a:ext cx="28194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671" imgH="215806" progId="Equation.3">
                  <p:embed/>
                </p:oleObj>
              </mc:Choice>
              <mc:Fallback>
                <p:oleObj r:id="rId3" imgW="1218671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27463"/>
                        <a:ext cx="2819400" cy="500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20">
            <a:extLst>
              <a:ext uri="{FF2B5EF4-FFF2-40B4-BE49-F238E27FC236}">
                <a16:creationId xmlns:a16="http://schemas.microsoft.com/office/drawing/2014/main" id="{66432AD8-984D-4E9B-A4F0-898C2E61C6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2478088"/>
          <a:ext cx="41148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70100" imgH="419100" progId="Equation.3">
                  <p:embed/>
                </p:oleObj>
              </mc:Choice>
              <mc:Fallback>
                <p:oleObj r:id="rId5" imgW="2070100" imgH="419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478088"/>
                        <a:ext cx="4114800" cy="842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5" name="Picture 22" descr="slika42">
            <a:extLst>
              <a:ext uri="{FF2B5EF4-FFF2-40B4-BE49-F238E27FC236}">
                <a16:creationId xmlns:a16="http://schemas.microsoft.com/office/drawing/2014/main" id="{EB2ABF7F-866D-41F1-980E-5FED2B07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3"/>
          <a:stretch>
            <a:fillRect/>
          </a:stretch>
        </p:blipFill>
        <p:spPr bwMode="auto">
          <a:xfrm>
            <a:off x="3563938" y="3533775"/>
            <a:ext cx="5362575" cy="27368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37CCD81-D17B-4F64-90F9-703E018C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03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Rotacija pomoću Eulerovih kutova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Text Box 14">
            <a:extLst>
              <a:ext uri="{FF2B5EF4-FFF2-40B4-BE49-F238E27FC236}">
                <a16:creationId xmlns:a16="http://schemas.microsoft.com/office/drawing/2014/main" id="{629B878F-C798-4986-9338-A7C40602B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1725613"/>
            <a:ext cx="49657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Način prikaza općenite rotacije pomoću rotacija oko 3 osi.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Rotacija se definira: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R=Rz(r) x Rx(p) x Ry(h)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gdje su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– skretanje (engl. head ili yaw); p – poniranje (engl. pitch); r – valjanje (engl. roll)</a:t>
            </a:r>
          </a:p>
        </p:txBody>
      </p:sp>
      <p:sp>
        <p:nvSpPr>
          <p:cNvPr id="46084" name="Date Placeholder 38">
            <a:extLst>
              <a:ext uri="{FF2B5EF4-FFF2-40B4-BE49-F238E27FC236}">
                <a16:creationId xmlns:a16="http://schemas.microsoft.com/office/drawing/2014/main" id="{14A33646-941C-444C-A95A-16B817E546D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3B7638C8-6352-4345-A2B9-9CF8B9FA286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09" name="Slide Number Placeholder 39">
            <a:extLst>
              <a:ext uri="{FF2B5EF4-FFF2-40B4-BE49-F238E27FC236}">
                <a16:creationId xmlns:a16="http://schemas.microsoft.com/office/drawing/2014/main" id="{9268BAA1-B2F2-437A-8363-71DC479D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16D5303C-93BA-4AA3-9CFF-62F127D8D9E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6" name="Picture 5">
            <a:extLst>
              <a:ext uri="{FF2B5EF4-FFF2-40B4-BE49-F238E27FC236}">
                <a16:creationId xmlns:a16="http://schemas.microsoft.com/office/drawing/2014/main" id="{B89E5A98-DF5D-4921-9370-E8EF985F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844675"/>
            <a:ext cx="3384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TextBox 39">
            <a:extLst>
              <a:ext uri="{FF2B5EF4-FFF2-40B4-BE49-F238E27FC236}">
                <a16:creationId xmlns:a16="http://schemas.microsoft.com/office/drawing/2014/main" id="{DC76D747-F07E-47B0-BFC1-637283E12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1838325"/>
            <a:ext cx="9366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skretanje</a:t>
            </a:r>
          </a:p>
        </p:txBody>
      </p:sp>
      <p:sp>
        <p:nvSpPr>
          <p:cNvPr id="46088" name="TextBox 40">
            <a:extLst>
              <a:ext uri="{FF2B5EF4-FFF2-40B4-BE49-F238E27FC236}">
                <a16:creationId xmlns:a16="http://schemas.microsoft.com/office/drawing/2014/main" id="{FCDE1A68-DB4D-4489-97A1-D148D2FC4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3022600"/>
            <a:ext cx="7921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valjanje</a:t>
            </a:r>
          </a:p>
        </p:txBody>
      </p:sp>
      <p:sp>
        <p:nvSpPr>
          <p:cNvPr id="46089" name="TextBox 41">
            <a:extLst>
              <a:ext uri="{FF2B5EF4-FFF2-40B4-BE49-F238E27FC236}">
                <a16:creationId xmlns:a16="http://schemas.microsoft.com/office/drawing/2014/main" id="{5A6C9779-93A5-484D-B133-0EA7869B3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2573338"/>
            <a:ext cx="1139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poniranje</a:t>
            </a:r>
          </a:p>
        </p:txBody>
      </p:sp>
      <p:pic>
        <p:nvPicPr>
          <p:cNvPr id="46090" name="Picture 10">
            <a:extLst>
              <a:ext uri="{FF2B5EF4-FFF2-40B4-BE49-F238E27FC236}">
                <a16:creationId xmlns:a16="http://schemas.microsoft.com/office/drawing/2014/main" id="{281BD54D-5864-46F1-9A26-0AEDC251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084763"/>
            <a:ext cx="2212975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11">
            <a:extLst>
              <a:ext uri="{FF2B5EF4-FFF2-40B4-BE49-F238E27FC236}">
                <a16:creationId xmlns:a16="http://schemas.microsoft.com/office/drawing/2014/main" id="{933BF117-7B4B-4DDB-93D4-E6AC3231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084763"/>
            <a:ext cx="2465388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Picture 12">
            <a:extLst>
              <a:ext uri="{FF2B5EF4-FFF2-40B4-BE49-F238E27FC236}">
                <a16:creationId xmlns:a16="http://schemas.microsoft.com/office/drawing/2014/main" id="{F257A03C-E245-4C33-96A9-EC2060AA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084763"/>
            <a:ext cx="230505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8C68265-4ACB-4B0D-93B6-E8C74C30E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575" y="3921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Rotacija pomoću Eulerovih kutova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FEFE0647-EECD-4BCA-848E-09ECA649C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00213"/>
            <a:ext cx="4616450" cy="37861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1pPr>
            <a:lvl2pPr marL="914400" indent="-4572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Rotacije se vrše u lokalnom koordinatnom sustavu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  <a:defRPr/>
            </a:pP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Intuitivno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  <a:defRPr/>
            </a:pP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Problemi: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  <a:defRPr/>
            </a:pP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eaLnBrk="1" hangingPunct="1">
              <a:spcBef>
                <a:spcPct val="0"/>
              </a:spcBef>
              <a:buFont typeface="Arial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Blokada kardana (engl.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gimbal lock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l" eaLnBrk="1" hangingPunct="1">
              <a:spcBef>
                <a:spcPct val="0"/>
              </a:spcBef>
              <a:buFont typeface="Arial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Moguće nepredvidljivosti prilikom interpolacija.</a:t>
            </a:r>
          </a:p>
          <a:p>
            <a:pPr lvl="1" eaLnBrk="1" hangingPunct="1">
              <a:spcBef>
                <a:spcPct val="0"/>
              </a:spcBef>
              <a:defRPr/>
            </a:pP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8" name="Date Placeholder 38">
            <a:extLst>
              <a:ext uri="{FF2B5EF4-FFF2-40B4-BE49-F238E27FC236}">
                <a16:creationId xmlns:a16="http://schemas.microsoft.com/office/drawing/2014/main" id="{5195DE3F-841E-4B9B-B34C-015272A8F1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FB1AF91A-FAE8-4FEB-9817-900A966F62A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33" name="Slide Number Placeholder 39">
            <a:extLst>
              <a:ext uri="{FF2B5EF4-FFF2-40B4-BE49-F238E27FC236}">
                <a16:creationId xmlns:a16="http://schemas.microsoft.com/office/drawing/2014/main" id="{D4C1F595-EE0D-4AFF-B014-A3596357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FA141942-D70D-4EC3-AFAD-E7E4F85D78D2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10" name="Picture 5">
            <a:extLst>
              <a:ext uri="{FF2B5EF4-FFF2-40B4-BE49-F238E27FC236}">
                <a16:creationId xmlns:a16="http://schemas.microsoft.com/office/drawing/2014/main" id="{AF954F7A-B746-4028-BCB9-3424BFD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844675"/>
            <a:ext cx="33845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Box 39">
            <a:extLst>
              <a:ext uri="{FF2B5EF4-FFF2-40B4-BE49-F238E27FC236}">
                <a16:creationId xmlns:a16="http://schemas.microsoft.com/office/drawing/2014/main" id="{216A2F31-0265-4226-9ABA-F9E7E34B0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1838325"/>
            <a:ext cx="9366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skretanje</a:t>
            </a:r>
          </a:p>
        </p:txBody>
      </p:sp>
      <p:sp>
        <p:nvSpPr>
          <p:cNvPr id="47112" name="TextBox 40">
            <a:extLst>
              <a:ext uri="{FF2B5EF4-FFF2-40B4-BE49-F238E27FC236}">
                <a16:creationId xmlns:a16="http://schemas.microsoft.com/office/drawing/2014/main" id="{A8744C53-2EBF-4EBC-9587-92C0E817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3022600"/>
            <a:ext cx="7921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valjanje</a:t>
            </a:r>
          </a:p>
        </p:txBody>
      </p:sp>
      <p:sp>
        <p:nvSpPr>
          <p:cNvPr id="47113" name="TextBox 41">
            <a:extLst>
              <a:ext uri="{FF2B5EF4-FFF2-40B4-BE49-F238E27FC236}">
                <a16:creationId xmlns:a16="http://schemas.microsoft.com/office/drawing/2014/main" id="{1539E055-7E80-4EA8-A0B0-BFA0A7F6B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2573338"/>
            <a:ext cx="1139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b="1">
                <a:latin typeface="Arial" panose="020B0604020202020204" pitchFamily="34" charset="0"/>
                <a:cs typeface="Arial" panose="020B0604020202020204" pitchFamily="34" charset="0"/>
              </a:rPr>
              <a:t>poniranje</a:t>
            </a:r>
          </a:p>
        </p:txBody>
      </p:sp>
      <p:pic>
        <p:nvPicPr>
          <p:cNvPr id="47114" name="Picture 11" descr="https://upload.wikimedia.org/wikipedia/commons/4/49/Gimbal_Lock_Plane.gif">
            <a:extLst>
              <a:ext uri="{FF2B5EF4-FFF2-40B4-BE49-F238E27FC236}">
                <a16:creationId xmlns:a16="http://schemas.microsoft.com/office/drawing/2014/main" id="{36DF6201-8914-4E0A-BE30-51D294A7E1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466725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5" name="TextBox 1">
            <a:extLst>
              <a:ext uri="{FF2B5EF4-FFF2-40B4-BE49-F238E27FC236}">
                <a16:creationId xmlns:a16="http://schemas.microsoft.com/office/drawing/2014/main" id="{171A152E-2C5A-43CA-BF6C-883BA682C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300663"/>
            <a:ext cx="41005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Blokada kardana – kada se kardanski prstenovi poniranja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zeleno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skretanja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(magenta) 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poravnaju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promjene na valjanje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plavo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hr-HR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skretanje vrše istu rotaciju zrakoplova</a:t>
            </a:r>
            <a:r>
              <a:rPr lang="en-US" altLang="sr-Latn-R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r-HR" altLang="sr-Latn-R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32D38D9-13EA-453B-AB14-8F513E3BB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Rotacija pomoću quaterniona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Text Box 14">
            <a:extLst>
              <a:ext uri="{FF2B5EF4-FFF2-40B4-BE49-F238E27FC236}">
                <a16:creationId xmlns:a16="http://schemas.microsoft.com/office/drawing/2014/main" id="{53D0AA49-3729-446F-AEBF-9CF74A302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4319587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914400" indent="-45720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Rješavaju probleme koji se pojavljuju kod rotacije Eulerovim kutovima.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Quaternioni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su 4-dimenzionalni vektori (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d+a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+c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Predstavljaju proširenje kompleksnih brojeva s 3 imaginarne komponente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Neintuitivni – teško je predočiti rotaciju na temelju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quaterniona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Hamilton je otkrio kako kompleksne brojeve gledati kao parove realnih brojeva</a:t>
            </a:r>
          </a:p>
        </p:txBody>
      </p:sp>
      <p:sp>
        <p:nvSpPr>
          <p:cNvPr id="48132" name="Date Placeholder 38">
            <a:extLst>
              <a:ext uri="{FF2B5EF4-FFF2-40B4-BE49-F238E27FC236}">
                <a16:creationId xmlns:a16="http://schemas.microsoft.com/office/drawing/2014/main" id="{7D8FB173-D833-4847-BBA6-F02A72FFB8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AC300E22-841C-470D-9C6F-3E3336E8EA3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57" name="Slide Number Placeholder 39">
            <a:extLst>
              <a:ext uri="{FF2B5EF4-FFF2-40B4-BE49-F238E27FC236}">
                <a16:creationId xmlns:a16="http://schemas.microsoft.com/office/drawing/2014/main" id="{37071D9E-3E8B-4F12-9F44-E9FED4D5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667052A-03BD-47F4-8E66-2446C578143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4" name="Picture 38">
            <a:extLst>
              <a:ext uri="{FF2B5EF4-FFF2-40B4-BE49-F238E27FC236}">
                <a16:creationId xmlns:a16="http://schemas.microsoft.com/office/drawing/2014/main" id="{E5DD1C8F-8CA5-4F8A-AF01-2D147AD8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700213"/>
            <a:ext cx="387667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Box 1">
            <a:extLst>
              <a:ext uri="{FF2B5EF4-FFF2-40B4-BE49-F238E27FC236}">
                <a16:creationId xmlns:a16="http://schemas.microsoft.com/office/drawing/2014/main" id="{E4D82202-F029-4BFF-9B6F-FA7A51FAA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138" y="4652963"/>
            <a:ext cx="41751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Pokušao je naći algebru koja bi omogućavala 3D geometriju – 1843. u šetnji sa svojom ženom, sinula mu je ideja o kvaternionima,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odnosno kako ih množiti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32D38D9-13EA-453B-AB14-8F513E3BB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Rotacija pomoću quaterniona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Text Box 14">
            <a:extLst>
              <a:ext uri="{FF2B5EF4-FFF2-40B4-BE49-F238E27FC236}">
                <a16:creationId xmlns:a16="http://schemas.microsoft.com/office/drawing/2014/main" id="{53D0AA49-3729-446F-AEBF-9CF74A302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4319587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914400" indent="-45720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Rješavaju probleme koji se pojavljuju kod rotacije Eulerovim kutovima.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Quaternioni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su 4-dimenzionalni vektori (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d+a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+c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Predstavljaju proširenje kompleksnih brojeva s 3 imaginarne komponente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Neintuitivni – teško je predočiti rotaciju na temelju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quaterniona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https://www.3dgep.com/understanding-quaternions/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http://www.opengl-tutorial.org/intermediate-tutorials/tutorial-17-quaternions/#quaternions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Date Placeholder 38">
            <a:extLst>
              <a:ext uri="{FF2B5EF4-FFF2-40B4-BE49-F238E27FC236}">
                <a16:creationId xmlns:a16="http://schemas.microsoft.com/office/drawing/2014/main" id="{7D8FB173-D833-4847-BBA6-F02A72FFB8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AC300E22-841C-470D-9C6F-3E3336E8EA3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57" name="Slide Number Placeholder 39">
            <a:extLst>
              <a:ext uri="{FF2B5EF4-FFF2-40B4-BE49-F238E27FC236}">
                <a16:creationId xmlns:a16="http://schemas.microsoft.com/office/drawing/2014/main" id="{37071D9E-3E8B-4F12-9F44-E9FED4D5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667052A-03BD-47F4-8E66-2446C578143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5" name="TextBox 1">
            <a:extLst>
              <a:ext uri="{FF2B5EF4-FFF2-40B4-BE49-F238E27FC236}">
                <a16:creationId xmlns:a16="http://schemas.microsoft.com/office/drawing/2014/main" id="{E4D82202-F029-4BFF-9B6F-FA7A51FAA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138" y="4652963"/>
            <a:ext cx="4175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altLang="sr-Latn-R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= j</a:t>
            </a:r>
            <a:r>
              <a:rPr lang="hr-HR" altLang="sr-Latn-R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= k</a:t>
            </a:r>
            <a:r>
              <a:rPr lang="hr-HR" altLang="sr-Latn-R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ijk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-1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k;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jk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i;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j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-k; kj = -i;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= -j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51C09538-52C7-A281-C34E-76AF7EBDD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98" y="1622756"/>
            <a:ext cx="3083178" cy="30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4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32D38D9-13EA-453B-AB14-8F513E3BB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000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Rotacija pomoću quaterniona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Text Box 14">
            <a:extLst>
              <a:ext uri="{FF2B5EF4-FFF2-40B4-BE49-F238E27FC236}">
                <a16:creationId xmlns:a16="http://schemas.microsoft.com/office/drawing/2014/main" id="{53D0AA49-3729-446F-AEBF-9CF74A302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43195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914400" indent="-45720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Rješavaju probleme koji se pojavljuju kod rotacije Eulerovim kutovima.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Quaternioni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su 4-dimenzionalni vektori (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d+a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+c</a:t>
            </a:r>
            <a:r>
              <a:rPr lang="hr-HR" altLang="sr-Latn-R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Rotacija pomoću </a:t>
            </a:r>
            <a:r>
              <a:rPr lang="hr-HR" altLang="sr-Latn-R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quaterniona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   &lt; d, a, b, c &gt; se može prikazati u matričnom obliku:  </a:t>
            </a:r>
          </a:p>
        </p:txBody>
      </p:sp>
      <p:sp>
        <p:nvSpPr>
          <p:cNvPr id="48132" name="Date Placeholder 38">
            <a:extLst>
              <a:ext uri="{FF2B5EF4-FFF2-40B4-BE49-F238E27FC236}">
                <a16:creationId xmlns:a16="http://schemas.microsoft.com/office/drawing/2014/main" id="{7D8FB173-D833-4847-BBA6-F02A72FFB8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AC300E22-841C-470D-9C6F-3E3336E8EA3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57" name="Slide Number Placeholder 39">
            <a:extLst>
              <a:ext uri="{FF2B5EF4-FFF2-40B4-BE49-F238E27FC236}">
                <a16:creationId xmlns:a16="http://schemas.microsoft.com/office/drawing/2014/main" id="{37071D9E-3E8B-4F12-9F44-E9FED4D5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667052A-03BD-47F4-8E66-2446C578143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51C09538-52C7-A281-C34E-76AF7EBD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98" y="1622756"/>
            <a:ext cx="3083178" cy="3083178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4BF46406-27ED-0D49-0EB6-69807C97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865316"/>
            <a:ext cx="4916089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DF35652-3E6C-440A-88F0-14D925C0D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OBJEKTI U 3D PROSTORU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59E468D-7326-46FA-8C4D-AC5E28F2C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097E84A0-7E9C-4831-8322-8CFB8EAE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EE47944D-26B5-4301-A28D-85FF073C0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B558FD9B-1578-4E1C-BDA4-B031F3C1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5AF8DA19-5ACE-4223-813F-DEB034FA2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0" name="Rectangle 8">
            <a:extLst>
              <a:ext uri="{FF2B5EF4-FFF2-40B4-BE49-F238E27FC236}">
                <a16:creationId xmlns:a16="http://schemas.microsoft.com/office/drawing/2014/main" id="{9096D832-F779-4901-8090-5A9BD6976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0C875846-3591-429A-9E31-4BF4B6C0C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2833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2" name="Rectangle 10">
            <a:extLst>
              <a:ext uri="{FF2B5EF4-FFF2-40B4-BE49-F238E27FC236}">
                <a16:creationId xmlns:a16="http://schemas.microsoft.com/office/drawing/2014/main" id="{78AEEE1D-E509-436A-83C0-9AC7EF9DE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5D60280F-7F39-4980-8B09-A8187D803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881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618D4185-3201-4144-9832-1BA2C670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9E016947-AFBE-459D-96F2-5C3135C1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7B1BD32B-5DDD-4254-9458-E7875C540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466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7" name="Rectangle 15">
            <a:extLst>
              <a:ext uri="{FF2B5EF4-FFF2-40B4-BE49-F238E27FC236}">
                <a16:creationId xmlns:a16="http://schemas.microsoft.com/office/drawing/2014/main" id="{30DA3486-C2D7-4E0A-BC29-0F57D05B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8" name="Rectangle 16">
            <a:extLst>
              <a:ext uri="{FF2B5EF4-FFF2-40B4-BE49-F238E27FC236}">
                <a16:creationId xmlns:a16="http://schemas.microsoft.com/office/drawing/2014/main" id="{8F391962-FAD7-4C8C-8B99-96878A27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D0EFB90D-C302-462D-9331-BFCED05BC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6584F1F0-83DC-4EAE-98EF-CC5096E5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1" name="Rectangle 19">
            <a:extLst>
              <a:ext uri="{FF2B5EF4-FFF2-40B4-BE49-F238E27FC236}">
                <a16:creationId xmlns:a16="http://schemas.microsoft.com/office/drawing/2014/main" id="{C431DD28-BAF4-42C9-A055-E00AB2E86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2" name="Rectangle 20">
            <a:extLst>
              <a:ext uri="{FF2B5EF4-FFF2-40B4-BE49-F238E27FC236}">
                <a16:creationId xmlns:a16="http://schemas.microsoft.com/office/drawing/2014/main" id="{89139C07-4C11-4ADA-A6D6-FB5BEE6ED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3" name="Rectangle 21">
            <a:extLst>
              <a:ext uri="{FF2B5EF4-FFF2-40B4-BE49-F238E27FC236}">
                <a16:creationId xmlns:a16="http://schemas.microsoft.com/office/drawing/2014/main" id="{CDDCBB7D-5827-470F-A7B9-1588AF05D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4" name="Rectangle 22">
            <a:extLst>
              <a:ext uri="{FF2B5EF4-FFF2-40B4-BE49-F238E27FC236}">
                <a16:creationId xmlns:a16="http://schemas.microsoft.com/office/drawing/2014/main" id="{B1EFABFF-D7AC-4320-998F-5925FC618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5" name="Rectangle 23">
            <a:extLst>
              <a:ext uri="{FF2B5EF4-FFF2-40B4-BE49-F238E27FC236}">
                <a16:creationId xmlns:a16="http://schemas.microsoft.com/office/drawing/2014/main" id="{2584C9B8-085E-43F8-91B5-48982F634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6" name="Rectangle 24">
            <a:extLst>
              <a:ext uri="{FF2B5EF4-FFF2-40B4-BE49-F238E27FC236}">
                <a16:creationId xmlns:a16="http://schemas.microsoft.com/office/drawing/2014/main" id="{1922D49B-D28E-497B-BC75-AD8C3ED6E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7" name="Rectangle 25">
            <a:extLst>
              <a:ext uri="{FF2B5EF4-FFF2-40B4-BE49-F238E27FC236}">
                <a16:creationId xmlns:a16="http://schemas.microsoft.com/office/drawing/2014/main" id="{EFC0FA1A-DC11-457B-A934-7770ED7D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8" name="Rectangle 26">
            <a:extLst>
              <a:ext uri="{FF2B5EF4-FFF2-40B4-BE49-F238E27FC236}">
                <a16:creationId xmlns:a16="http://schemas.microsoft.com/office/drawing/2014/main" id="{B950C0C5-3609-4E05-A5FF-CDB6B0D49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9" name="Rectangle 27">
            <a:extLst>
              <a:ext uri="{FF2B5EF4-FFF2-40B4-BE49-F238E27FC236}">
                <a16:creationId xmlns:a16="http://schemas.microsoft.com/office/drawing/2014/main" id="{78216549-5EB6-4DFC-8DF4-92D8E955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80" name="Rectangle 28">
            <a:extLst>
              <a:ext uri="{FF2B5EF4-FFF2-40B4-BE49-F238E27FC236}">
                <a16:creationId xmlns:a16="http://schemas.microsoft.com/office/drawing/2014/main" id="{4F6BADD1-CB96-4218-A525-26D97E2E4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81" name="Rectangle 29">
            <a:extLst>
              <a:ext uri="{FF2B5EF4-FFF2-40B4-BE49-F238E27FC236}">
                <a16:creationId xmlns:a16="http://schemas.microsoft.com/office/drawing/2014/main" id="{31A5AEBD-B31F-4AB6-8A1E-228A7629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82" name="Rectangle 30">
            <a:extLst>
              <a:ext uri="{FF2B5EF4-FFF2-40B4-BE49-F238E27FC236}">
                <a16:creationId xmlns:a16="http://schemas.microsoft.com/office/drawing/2014/main" id="{1474653A-1B40-4AAA-B909-B299904B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13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83" name="Text Box 31">
            <a:extLst>
              <a:ext uri="{FF2B5EF4-FFF2-40B4-BE49-F238E27FC236}">
                <a16:creationId xmlns:a16="http://schemas.microsoft.com/office/drawing/2014/main" id="{CB49683C-38F9-4183-8061-31EED7D12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582738"/>
            <a:ext cx="762635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Postupak prikazivanja na 2D površinu obuhvaća: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Kreiranje 3D scene od geometrijskih primitiva;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Transformaciju lokalnog koordinatnog sustava u 3D koordinatni sustav svijeta;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Proračun osvjetljenja;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Projekcijske transformacije (3D u 2D);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Odrezivanje;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Rasterizacija (2D slika u rasterski format - piksela);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Teksturiranje, sjenčanje (shader program).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84" name="Date Placeholder 34">
            <a:extLst>
              <a:ext uri="{FF2B5EF4-FFF2-40B4-BE49-F238E27FC236}">
                <a16:creationId xmlns:a16="http://schemas.microsoft.com/office/drawing/2014/main" id="{31C92B5D-F996-4C4F-9440-9DC693CEE3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3F0B9616-0487-4980-BC61-D849157140B0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81" name="Slide Number Placeholder 35">
            <a:extLst>
              <a:ext uri="{FF2B5EF4-FFF2-40B4-BE49-F238E27FC236}">
                <a16:creationId xmlns:a16="http://schemas.microsoft.com/office/drawing/2014/main" id="{FE0817B8-02F7-45D2-B8C1-30F361E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0DF91D7F-A908-4C00-B140-026BDC89E4E0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D138A36-DF44-4BF6-BA2C-2F8D43CDC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OBJEKTI U 3D PROSTORU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171" name="Text Box 36">
            <a:extLst>
              <a:ext uri="{FF2B5EF4-FFF2-40B4-BE49-F238E27FC236}">
                <a16:creationId xmlns:a16="http://schemas.microsoft.com/office/drawing/2014/main" id="{B53ED420-DD2C-4E8A-85E5-3451E7159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52600"/>
            <a:ext cx="80772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Prikaz 3D objekata je složeniji (nego prikaz 2D objekata) zbog: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- dodatne dimenzije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- ograničenosti prikaznih uređaja na dvije dimenzije.</a:t>
            </a:r>
          </a:p>
        </p:txBody>
      </p:sp>
      <p:sp>
        <p:nvSpPr>
          <p:cNvPr id="7172" name="Date Placeholder 34">
            <a:extLst>
              <a:ext uri="{FF2B5EF4-FFF2-40B4-BE49-F238E27FC236}">
                <a16:creationId xmlns:a16="http://schemas.microsoft.com/office/drawing/2014/main" id="{BB743692-A139-43AA-B2DA-A239659C78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648B2AB-DB0C-4508-9061-8466F4F9CA1A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3" name="Slide Number Placeholder 35">
            <a:extLst>
              <a:ext uri="{FF2B5EF4-FFF2-40B4-BE49-F238E27FC236}">
                <a16:creationId xmlns:a16="http://schemas.microsoft.com/office/drawing/2014/main" id="{E6D4E303-495D-4127-B702-B5363CC8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EC3D103-FA1B-4873-ABB2-61956EA7FA75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10">
            <a:extLst>
              <a:ext uri="{FF2B5EF4-FFF2-40B4-BE49-F238E27FC236}">
                <a16:creationId xmlns:a16="http://schemas.microsoft.com/office/drawing/2014/main" id="{94BBA5C2-479E-4E27-910F-4A9AA2B2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652963"/>
            <a:ext cx="84804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11">
            <a:extLst>
              <a:ext uri="{FF2B5EF4-FFF2-40B4-BE49-F238E27FC236}">
                <a16:creationId xmlns:a16="http://schemas.microsoft.com/office/drawing/2014/main" id="{43E9A880-4633-4328-9DDE-88598EF96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88" y="5084763"/>
            <a:ext cx="1116012" cy="936625"/>
          </a:xfrm>
          <a:prstGeom prst="rect">
            <a:avLst/>
          </a:prstGeom>
          <a:noFill/>
          <a:ln w="412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Times New Roman" panose="02020603050405020304" pitchFamily="18" charset="0"/>
            </a:endParaRPr>
          </a:p>
        </p:txBody>
      </p:sp>
      <p:sp>
        <p:nvSpPr>
          <p:cNvPr id="7176" name="Text Box 31">
            <a:extLst>
              <a:ext uri="{FF2B5EF4-FFF2-40B4-BE49-F238E27FC236}">
                <a16:creationId xmlns:a16="http://schemas.microsoft.com/office/drawing/2014/main" id="{C13D7516-D7D1-4270-8EB3-14EE7B89D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07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Times New Roman" panose="02020603050405020304" pitchFamily="18" charset="0"/>
              </a:rPr>
              <a:t>	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Grafički protočni sustav: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8CEF00F-D325-4FD6-95CB-F4F7B0A28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OBJEKTI U 3D PROSTORU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195" name="Text Box 36">
            <a:extLst>
              <a:ext uri="{FF2B5EF4-FFF2-40B4-BE49-F238E27FC236}">
                <a16:creationId xmlns:a16="http://schemas.microsoft.com/office/drawing/2014/main" id="{BFF68BCC-B95F-42AF-A0E1-4CDD30BE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52600"/>
            <a:ext cx="80772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Odrezivanje – nakon proračuna osvjetljenja radi realističnosti.</a:t>
            </a:r>
          </a:p>
        </p:txBody>
      </p:sp>
      <p:sp>
        <p:nvSpPr>
          <p:cNvPr id="8196" name="Date Placeholder 34">
            <a:extLst>
              <a:ext uri="{FF2B5EF4-FFF2-40B4-BE49-F238E27FC236}">
                <a16:creationId xmlns:a16="http://schemas.microsoft.com/office/drawing/2014/main" id="{2AD6B747-511E-481B-AC79-DD9D7448E3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914B508-96B3-4E5D-85DE-FB48EE2043EB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7" name="Slide Number Placeholder 35">
            <a:extLst>
              <a:ext uri="{FF2B5EF4-FFF2-40B4-BE49-F238E27FC236}">
                <a16:creationId xmlns:a16="http://schemas.microsoft.com/office/drawing/2014/main" id="{02F46AC0-5034-43DE-A016-76F2BE22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4A0F49F-4AE9-4EF0-B4C4-8E4D33AE960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8" name="Text Box 31">
            <a:extLst>
              <a:ext uri="{FF2B5EF4-FFF2-40B4-BE49-F238E27FC236}">
                <a16:creationId xmlns:a16="http://schemas.microsoft.com/office/drawing/2014/main" id="{C29DFA7E-A59E-4C18-8133-F329D7BD6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924944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 dirty="0">
                <a:latin typeface="Times New Roman" panose="02020603050405020304" pitchFamily="18" charset="0"/>
              </a:rPr>
              <a:t>	</a:t>
            </a:r>
            <a:r>
              <a:rPr lang="hr-HR" altLang="sr-Latn-RS" sz="1800" b="1" dirty="0">
                <a:latin typeface="Arial" panose="020B0604020202020204" pitchFamily="34" charset="0"/>
                <a:cs typeface="Arial" panose="020B0604020202020204" pitchFamily="34" charset="0"/>
              </a:rPr>
              <a:t>Geometrijska faza protočnog sustava (3D):</a:t>
            </a:r>
          </a:p>
        </p:txBody>
      </p:sp>
      <p:pic>
        <p:nvPicPr>
          <p:cNvPr id="8199" name="Picture 1">
            <a:extLst>
              <a:ext uri="{FF2B5EF4-FFF2-40B4-BE49-F238E27FC236}">
                <a16:creationId xmlns:a16="http://schemas.microsoft.com/office/drawing/2014/main" id="{4FFD7753-51AE-4AA7-9E72-73295824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534346"/>
            <a:ext cx="7364413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Box 2">
            <a:extLst>
              <a:ext uri="{FF2B5EF4-FFF2-40B4-BE49-F238E27FC236}">
                <a16:creationId xmlns:a16="http://schemas.microsoft.com/office/drawing/2014/main" id="{9574DE0F-9A0C-436C-BEFC-A840682B7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7362"/>
            <a:ext cx="15208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3D koordinate (koordinatni sustav predmeta ili scene)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08ABF4-E4E1-4779-98C2-AEE7096FC147}"/>
              </a:ext>
            </a:extLst>
          </p:cNvPr>
          <p:cNvCxnSpPr/>
          <p:nvPr/>
        </p:nvCxnSpPr>
        <p:spPr>
          <a:xfrm flipV="1">
            <a:off x="971550" y="4080446"/>
            <a:ext cx="0" cy="39211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2" name="TextBox 12">
            <a:extLst>
              <a:ext uri="{FF2B5EF4-FFF2-40B4-BE49-F238E27FC236}">
                <a16:creationId xmlns:a16="http://schemas.microsoft.com/office/drawing/2014/main" id="{FB66FD00-7C9D-4677-8B80-21B88B587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780" y="4527835"/>
            <a:ext cx="152241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3D koordinate (koordinatni sustav pogleda)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E4AAB4-014A-4A67-AB4F-AD6A9C005431}"/>
              </a:ext>
            </a:extLst>
          </p:cNvPr>
          <p:cNvCxnSpPr/>
          <p:nvPr/>
        </p:nvCxnSpPr>
        <p:spPr>
          <a:xfrm flipV="1">
            <a:off x="2408238" y="4080446"/>
            <a:ext cx="0" cy="40163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4" name="TextBox 15">
            <a:extLst>
              <a:ext uri="{FF2B5EF4-FFF2-40B4-BE49-F238E27FC236}">
                <a16:creationId xmlns:a16="http://schemas.microsoft.com/office/drawing/2014/main" id="{B6109BCC-CB9E-4584-A720-CF1F794C6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688" y="5468520"/>
            <a:ext cx="1198074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Izračun osvjetljenja vrhova (npr. </a:t>
            </a:r>
            <a:r>
              <a:rPr lang="hr-HR" altLang="sr-Latn-RS" sz="14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77DE29-C159-4528-8D83-F44D0A2B7FF3}"/>
              </a:ext>
            </a:extLst>
          </p:cNvPr>
          <p:cNvCxnSpPr/>
          <p:nvPr/>
        </p:nvCxnSpPr>
        <p:spPr>
          <a:xfrm flipV="1">
            <a:off x="3365744" y="4472559"/>
            <a:ext cx="0" cy="9001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BF97A-AB91-4259-B379-CFBBE30B75FC}"/>
              </a:ext>
            </a:extLst>
          </p:cNvPr>
          <p:cNvCxnSpPr/>
          <p:nvPr/>
        </p:nvCxnSpPr>
        <p:spPr>
          <a:xfrm flipV="1">
            <a:off x="4572000" y="4506689"/>
            <a:ext cx="0" cy="40005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19">
            <a:extLst>
              <a:ext uri="{FF2B5EF4-FFF2-40B4-BE49-F238E27FC236}">
                <a16:creationId xmlns:a16="http://schemas.microsoft.com/office/drawing/2014/main" id="{04C40D16-F4A1-40A6-AA5C-10B044B64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03" y="4866455"/>
            <a:ext cx="112260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3D – projekcijski volumen u jediničnu kocku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6A91C9-2FA5-463D-8721-7149846FFF81}"/>
              </a:ext>
            </a:extLst>
          </p:cNvPr>
          <p:cNvCxnSpPr/>
          <p:nvPr/>
        </p:nvCxnSpPr>
        <p:spPr>
          <a:xfrm flipV="1">
            <a:off x="5868144" y="4522565"/>
            <a:ext cx="0" cy="40005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9" name="TextBox 21">
            <a:extLst>
              <a:ext uri="{FF2B5EF4-FFF2-40B4-BE49-F238E27FC236}">
                <a16:creationId xmlns:a16="http://schemas.microsoft.com/office/drawing/2014/main" id="{477EF920-DAFA-4995-BB8D-923F2EB24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232" y="4974404"/>
            <a:ext cx="15128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Odbacivanje dijelova izvan projekcijske kocke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D917D5-802A-496D-AB5B-3D5E1981B466}"/>
              </a:ext>
            </a:extLst>
          </p:cNvPr>
          <p:cNvCxnSpPr/>
          <p:nvPr/>
        </p:nvCxnSpPr>
        <p:spPr>
          <a:xfrm flipV="1">
            <a:off x="7236296" y="4522565"/>
            <a:ext cx="0" cy="40005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1" name="TextBox 27">
            <a:extLst>
              <a:ext uri="{FF2B5EF4-FFF2-40B4-BE49-F238E27FC236}">
                <a16:creationId xmlns:a16="http://schemas.microsoft.com/office/drawing/2014/main" id="{4167A50C-EE78-4B0C-A466-B343D4D3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32" y="4955120"/>
            <a:ext cx="2079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3D (iz jedinične kocke) – 2D (linearna transformacija, z nepromijenjen)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2F3F48F1-ACD1-2918-B028-751B1CBAE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55" y="3501008"/>
            <a:ext cx="6808211" cy="936625"/>
          </a:xfrm>
          <a:prstGeom prst="rect">
            <a:avLst/>
          </a:prstGeom>
          <a:noFill/>
          <a:ln w="412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156577-B6EC-459B-B148-5617C51537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Date Placeholder 33">
            <a:extLst>
              <a:ext uri="{FF2B5EF4-FFF2-40B4-BE49-F238E27FC236}">
                <a16:creationId xmlns:a16="http://schemas.microsoft.com/office/drawing/2014/main" id="{91E4E0FC-4596-4880-AEC0-E0F1BB2393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DC47862-5B77-47AB-967A-5D3001E8234A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Slide Number Placeholder 34">
            <a:extLst>
              <a:ext uri="{FF2B5EF4-FFF2-40B4-BE49-F238E27FC236}">
                <a16:creationId xmlns:a16="http://schemas.microsoft.com/office/drawing/2014/main" id="{62042E83-FAE9-43BC-A12D-3726E125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A3D7D08-FBEC-41BB-A592-87CD469EEC00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1" name="Text Box 29">
            <a:extLst>
              <a:ext uri="{FF2B5EF4-FFF2-40B4-BE49-F238E27FC236}">
                <a16:creationId xmlns:a16="http://schemas.microsoft.com/office/drawing/2014/main" id="{EB49F53F-EC3C-444D-9FFE-2E8DFEB95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060575"/>
            <a:ext cx="80772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Projekcije transformiraju tj. preslikavaju koordinate točaka objekata iz prostora višeg reda u koordinate točaka u prostoru nižeg reda.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endParaRPr lang="hr-HR" altLang="sr-Latn-RS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Primjer: prikaz scene definirane u 3D prostoru na dvodimenzionalnom prikaznom uređaju kao što je zaslon računala.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Promatramo preslikavanje 3D objekata u 2D te na područje ravninskih geometrijskih projekcija.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A549876-673A-4A9E-B4B9-5D9140FDA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Date Placeholder 33">
            <a:extLst>
              <a:ext uri="{FF2B5EF4-FFF2-40B4-BE49-F238E27FC236}">
                <a16:creationId xmlns:a16="http://schemas.microsoft.com/office/drawing/2014/main" id="{DA69E38C-CA2D-4B7B-BC51-02FD83E80E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FF789C6-5001-47FE-B870-9F04A1261C4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4" name="Slide Number Placeholder 34">
            <a:extLst>
              <a:ext uri="{FF2B5EF4-FFF2-40B4-BE49-F238E27FC236}">
                <a16:creationId xmlns:a16="http://schemas.microsoft.com/office/drawing/2014/main" id="{0975A217-F9A3-4FD8-BD5C-32063853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297ACBF-54D5-4DD7-9D1A-23F4B0748366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Text Box 29">
            <a:extLst>
              <a:ext uri="{FF2B5EF4-FFF2-40B4-BE49-F238E27FC236}">
                <a16:creationId xmlns:a16="http://schemas.microsoft.com/office/drawing/2014/main" id="{723B6CA9-F5A9-4EFA-B247-735854B94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0772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Projekcije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ravninske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neravninske*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negeometrijske*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*Projekcija na zakrivljenu površinu odnosno uz uporabu zakrivljenih projekcijskih zraka (npr. mnoge kartografske projekcije).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0246" name="Picture 2" descr="http://www.o-4os.ce.edus.si/projekti/geo/kartografija/projekcije.jpg">
            <a:extLst>
              <a:ext uri="{FF2B5EF4-FFF2-40B4-BE49-F238E27FC236}">
                <a16:creationId xmlns:a16="http://schemas.microsoft.com/office/drawing/2014/main" id="{F6B78A72-AF13-45F6-8485-76466CD45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97425"/>
            <a:ext cx="42481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772BB52-DC9E-4A15-9000-53469F000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43" name="Date Placeholder 2">
            <a:extLst>
              <a:ext uri="{FF2B5EF4-FFF2-40B4-BE49-F238E27FC236}">
                <a16:creationId xmlns:a16="http://schemas.microsoft.com/office/drawing/2014/main" id="{ECAD62EC-C856-49E7-9265-CC4C84C65C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60525D71-C2D7-425E-A9D7-996E0EC7F9BE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9EAB591-C049-41A8-B2FA-F8A183E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08AB132-1112-42D3-8E37-CB1C88727691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B45E2EB9-DD2F-4BEB-89AF-45A59503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6" name="Rectangle 4">
            <a:extLst>
              <a:ext uri="{FF2B5EF4-FFF2-40B4-BE49-F238E27FC236}">
                <a16:creationId xmlns:a16="http://schemas.microsoft.com/office/drawing/2014/main" id="{A75A7621-BCB6-4C47-844E-A4156BE26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7" name="Rectangle 5">
            <a:extLst>
              <a:ext uri="{FF2B5EF4-FFF2-40B4-BE49-F238E27FC236}">
                <a16:creationId xmlns:a16="http://schemas.microsoft.com/office/drawing/2014/main" id="{F7EA02EA-146A-4029-AB8E-AE961AEF8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8" name="Rectangle 6">
            <a:extLst>
              <a:ext uri="{FF2B5EF4-FFF2-40B4-BE49-F238E27FC236}">
                <a16:creationId xmlns:a16="http://schemas.microsoft.com/office/drawing/2014/main" id="{6C8035EB-6C68-4B1D-9069-B11F0E3B5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9" name="Rectangle 7">
            <a:extLst>
              <a:ext uri="{FF2B5EF4-FFF2-40B4-BE49-F238E27FC236}">
                <a16:creationId xmlns:a16="http://schemas.microsoft.com/office/drawing/2014/main" id="{5503FC17-A37F-4511-852D-9E752B6D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0" name="Text Box 8">
            <a:extLst>
              <a:ext uri="{FF2B5EF4-FFF2-40B4-BE49-F238E27FC236}">
                <a16:creationId xmlns:a16="http://schemas.microsoft.com/office/drawing/2014/main" id="{2C14CB6A-160A-4A92-8901-372AA9ACC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600200"/>
            <a:ext cx="807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Rotacija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1" name="Rectangle 9">
            <a:extLst>
              <a:ext uri="{FF2B5EF4-FFF2-40B4-BE49-F238E27FC236}">
                <a16:creationId xmlns:a16="http://schemas.microsoft.com/office/drawing/2014/main" id="{DD86169D-0B65-4F22-BA2D-FBCD8C60F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2" name="Rectangle 10">
            <a:extLst>
              <a:ext uri="{FF2B5EF4-FFF2-40B4-BE49-F238E27FC236}">
                <a16:creationId xmlns:a16="http://schemas.microsoft.com/office/drawing/2014/main" id="{F7A27C79-D8A0-4632-BFA4-5F3A65523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2833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3" name="Rectangle 11">
            <a:extLst>
              <a:ext uri="{FF2B5EF4-FFF2-40B4-BE49-F238E27FC236}">
                <a16:creationId xmlns:a16="http://schemas.microsoft.com/office/drawing/2014/main" id="{2C677D13-60C3-4730-A557-5D330044F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4" name="Rectangle 12">
            <a:extLst>
              <a:ext uri="{FF2B5EF4-FFF2-40B4-BE49-F238E27FC236}">
                <a16:creationId xmlns:a16="http://schemas.microsoft.com/office/drawing/2014/main" id="{807534E4-8FBA-4C89-BDB5-B1FCBD33B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881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5" name="Rectangle 13">
            <a:extLst>
              <a:ext uri="{FF2B5EF4-FFF2-40B4-BE49-F238E27FC236}">
                <a16:creationId xmlns:a16="http://schemas.microsoft.com/office/drawing/2014/main" id="{7D5ED94A-F094-4A20-AFCA-4306E424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6" name="Rectangle 14">
            <a:extLst>
              <a:ext uri="{FF2B5EF4-FFF2-40B4-BE49-F238E27FC236}">
                <a16:creationId xmlns:a16="http://schemas.microsoft.com/office/drawing/2014/main" id="{E3808C2D-6177-451A-A51E-906F58AC8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7" name="Rectangle 15">
            <a:extLst>
              <a:ext uri="{FF2B5EF4-FFF2-40B4-BE49-F238E27FC236}">
                <a16:creationId xmlns:a16="http://schemas.microsoft.com/office/drawing/2014/main" id="{C2780936-7AEE-4300-8DA3-DA50DE61D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300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58" name="Text Box 16">
            <a:extLst>
              <a:ext uri="{FF2B5EF4-FFF2-40B4-BE49-F238E27FC236}">
                <a16:creationId xmlns:a16="http://schemas.microsoft.com/office/drawing/2014/main" id="{436A14BD-2EAA-4FC3-ABE1-2141F83EA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70113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lnSpc>
                <a:spcPct val="9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Rotacija točaka oko </a:t>
            </a:r>
            <a:r>
              <a:rPr lang="hr-HR" altLang="sr-Latn-RS" sz="2000" b="1" i="1">
                <a:latin typeface="Arial" panose="020B0604020202020204" pitchFamily="34" charset="0"/>
                <a:cs typeface="Arial" panose="020B0604020202020204" pitchFamily="34" charset="0"/>
              </a:rPr>
              <a:t>ishodišta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za kut može se matematički definirati kao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59" name="Rectangle 17">
            <a:extLst>
              <a:ext uri="{FF2B5EF4-FFF2-40B4-BE49-F238E27FC236}">
                <a16:creationId xmlns:a16="http://schemas.microsoft.com/office/drawing/2014/main" id="{18DCCC29-2958-412A-B45B-A920BCDB5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60" name="Rectangle 19">
            <a:extLst>
              <a:ext uri="{FF2B5EF4-FFF2-40B4-BE49-F238E27FC236}">
                <a16:creationId xmlns:a16="http://schemas.microsoft.com/office/drawing/2014/main" id="{855986C5-8A15-47EE-8040-B94F71A7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62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61" name="Rectangle 22">
            <a:extLst>
              <a:ext uri="{FF2B5EF4-FFF2-40B4-BE49-F238E27FC236}">
                <a16:creationId xmlns:a16="http://schemas.microsoft.com/office/drawing/2014/main" id="{E4D7E59B-67E6-46B3-923D-11CA4018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62" name="Object 21">
            <a:extLst>
              <a:ext uri="{FF2B5EF4-FFF2-40B4-BE49-F238E27FC236}">
                <a16:creationId xmlns:a16="http://schemas.microsoft.com/office/drawing/2014/main" id="{4788A6F5-A42C-4E75-BC36-2E6EF16A06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150" y="2819400"/>
          <a:ext cx="558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552700" imgH="190500" progId="Equation.3">
                  <p:embed/>
                </p:oleObj>
              </mc:Choice>
              <mc:Fallback>
                <p:oleObj r:id="rId3" imgW="2552700" imgH="1905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819400"/>
                        <a:ext cx="5588000" cy="419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3" name="Text Box 23">
            <a:extLst>
              <a:ext uri="{FF2B5EF4-FFF2-40B4-BE49-F238E27FC236}">
                <a16:creationId xmlns:a16="http://schemas.microsoft.com/office/drawing/2014/main" id="{B47F1E91-7AF9-4A5F-A4B8-464755F10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475" y="3429000"/>
            <a:ext cx="24955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lnSpc>
                <a:spcPct val="9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- matrica rotacije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0264" name="Object 24">
            <a:extLst>
              <a:ext uri="{FF2B5EF4-FFF2-40B4-BE49-F238E27FC236}">
                <a16:creationId xmlns:a16="http://schemas.microsoft.com/office/drawing/2014/main" id="{21094D9E-D6EB-425A-AB87-DDC77174E8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219450"/>
          <a:ext cx="50117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451100" imgH="393700" progId="Equation.3">
                  <p:embed/>
                </p:oleObj>
              </mc:Choice>
              <mc:Fallback>
                <p:oleObj r:id="rId5" imgW="2451100" imgH="393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219450"/>
                        <a:ext cx="5011738" cy="806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5" name="Picture 24" descr="slika43">
            <a:extLst>
              <a:ext uri="{FF2B5EF4-FFF2-40B4-BE49-F238E27FC236}">
                <a16:creationId xmlns:a16="http://schemas.microsoft.com/office/drawing/2014/main" id="{FA705A3C-7867-4083-B074-E705F4DB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060825"/>
            <a:ext cx="5346700" cy="266858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C3DFB7A-3109-4C0C-AA13-0E159EC04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Date Placeholder 33">
            <a:extLst>
              <a:ext uri="{FF2B5EF4-FFF2-40B4-BE49-F238E27FC236}">
                <a16:creationId xmlns:a16="http://schemas.microsoft.com/office/drawing/2014/main" id="{909F2A10-AC90-46E3-8ED0-BEC5324881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C0B4F98-F54C-4DE0-8A3A-F114644E5B7B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Slide Number Placeholder 34">
            <a:extLst>
              <a:ext uri="{FF2B5EF4-FFF2-40B4-BE49-F238E27FC236}">
                <a16:creationId xmlns:a16="http://schemas.microsoft.com/office/drawing/2014/main" id="{34C15A97-2DA1-4DF7-AFCA-536FDB4F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62C8053-517F-4B95-BDE1-D61C791748B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9" name="Text Box 29">
            <a:extLst>
              <a:ext uri="{FF2B5EF4-FFF2-40B4-BE49-F238E27FC236}">
                <a16:creationId xmlns:a16="http://schemas.microsoft.com/office/drawing/2014/main" id="{3F4B2851-BD06-4C8D-911B-749D737A6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077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Projekcije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Ravninske geometrijske projekcije se u načelu odvijaju na sljedeći način: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1. projekcijske zrake (ili projektori) izlaze iz 		projekcijskog središta (COP –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center of projection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2. projekcijske zrake prolaze kroz sve točke objekta i 	presijecaju projekcijsku ravninu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projection plane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	tvoreći u njoj oblik projekcije.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B77F950-068F-4C64-AC7D-5CA39D8A3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762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Date Placeholder 33">
            <a:extLst>
              <a:ext uri="{FF2B5EF4-FFF2-40B4-BE49-F238E27FC236}">
                <a16:creationId xmlns:a16="http://schemas.microsoft.com/office/drawing/2014/main" id="{E0BFD305-6DAA-4CE0-A0D5-9AA94E72C79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A5A05A3-033F-4E1B-B244-9E9E54B5B57A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Slide Number Placeholder 34">
            <a:extLst>
              <a:ext uri="{FF2B5EF4-FFF2-40B4-BE49-F238E27FC236}">
                <a16:creationId xmlns:a16="http://schemas.microsoft.com/office/drawing/2014/main" id="{7507B326-F059-4DA9-953B-28ED870A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45006B5-4155-4A99-84B0-7FD7A82619F7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21" name="Text Box 29">
            <a:extLst>
              <a:ext uri="{FF2B5EF4-FFF2-40B4-BE49-F238E27FC236}">
                <a16:creationId xmlns:a16="http://schemas.microsoft.com/office/drawing/2014/main" id="{97156C88-31E0-4174-8971-70155D9DC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4619625" cy="45545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hr-HR" altLang="sr-Latn-R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Ravninske geometrijske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altLang="sr-Latn-R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projekcije:</a:t>
            </a:r>
          </a:p>
          <a:p>
            <a:pPr algn="just" eaLnBrk="1" hangingPunct="1">
              <a:spcBef>
                <a:spcPct val="50000"/>
              </a:spcBef>
              <a:buFontTx/>
              <a:buChar char="–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perspektivne projekcije</a:t>
            </a:r>
          </a:p>
          <a:p>
            <a:pPr algn="just" eaLnBrk="1" hangingPunct="1">
              <a:spcBef>
                <a:spcPct val="50000"/>
              </a:spcBef>
              <a:buFontTx/>
              <a:buChar char="–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paralelne projekcije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Temeljna razlika je u odnosu projekcijskog središta i projekcijske ravnine. 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Paralelne projekcije: udaljenost projekcijskog središta i projekcijske ravnine je beskonačna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Perspektivne projekcije: udaljenost projekcijskog središta i projekcijske ravnine je konačna.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4" name="Picture 31" descr="52a">
            <a:extLst>
              <a:ext uri="{FF2B5EF4-FFF2-40B4-BE49-F238E27FC236}">
                <a16:creationId xmlns:a16="http://schemas.microsoft.com/office/drawing/2014/main" id="{4FE2374C-01F5-40A6-AD1D-E9625229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5" y="1765300"/>
            <a:ext cx="3192463" cy="1376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3" descr="52b">
            <a:extLst>
              <a:ext uri="{FF2B5EF4-FFF2-40B4-BE49-F238E27FC236}">
                <a16:creationId xmlns:a16="http://schemas.microsoft.com/office/drawing/2014/main" id="{7C56768C-A1EA-4F2F-A45D-0DAC23A9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3" y="4149725"/>
            <a:ext cx="3267075" cy="1266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30C94F6-4FD8-4BD9-8A62-E61C22DDE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Date Placeholder 37">
            <a:extLst>
              <a:ext uri="{FF2B5EF4-FFF2-40B4-BE49-F238E27FC236}">
                <a16:creationId xmlns:a16="http://schemas.microsoft.com/office/drawing/2014/main" id="{215CA195-6B17-4C95-822C-F488A5F2A9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9A4CA3F-BDD9-46D2-A064-5A838D1EE0E3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Slide Number Placeholder 38">
            <a:extLst>
              <a:ext uri="{FF2B5EF4-FFF2-40B4-BE49-F238E27FC236}">
                <a16:creationId xmlns:a16="http://schemas.microsoft.com/office/drawing/2014/main" id="{3E927F03-8351-472F-8F91-0AA73EF5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A135B3-1F12-47FF-8614-C5F4A2A1ACAB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7" name="Picture 31" descr="52a">
            <a:extLst>
              <a:ext uri="{FF2B5EF4-FFF2-40B4-BE49-F238E27FC236}">
                <a16:creationId xmlns:a16="http://schemas.microsoft.com/office/drawing/2014/main" id="{FAD978EB-04BB-48AE-8D53-1F2B8311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4724400" cy="20367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33" descr="52b">
            <a:extLst>
              <a:ext uri="{FF2B5EF4-FFF2-40B4-BE49-F238E27FC236}">
                <a16:creationId xmlns:a16="http://schemas.microsoft.com/office/drawing/2014/main" id="{FC088873-33AB-4C33-A72C-C5898FF6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933825"/>
            <a:ext cx="4724400" cy="1833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35">
            <a:extLst>
              <a:ext uri="{FF2B5EF4-FFF2-40B4-BE49-F238E27FC236}">
                <a16:creationId xmlns:a16="http://schemas.microsoft.com/office/drawing/2014/main" id="{B59DEFEC-6047-4401-BBD1-6FFBDB2F3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700213"/>
            <a:ext cx="19446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Linija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njena perspektivna projekcija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A'B'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Linija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njena paralelna projekcija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A'B'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Projekcijske zrake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AA'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BB'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su paralelne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320" name="Picture 38">
            <a:extLst>
              <a:ext uri="{FF2B5EF4-FFF2-40B4-BE49-F238E27FC236}">
                <a16:creationId xmlns:a16="http://schemas.microsoft.com/office/drawing/2014/main" id="{799D7DC2-EFF1-4020-915A-DD66145C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557338"/>
            <a:ext cx="11811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39">
            <a:extLst>
              <a:ext uri="{FF2B5EF4-FFF2-40B4-BE49-F238E27FC236}">
                <a16:creationId xmlns:a16="http://schemas.microsoft.com/office/drawing/2014/main" id="{198650E9-168C-4EEC-BD73-75DA352D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860800"/>
            <a:ext cx="1230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765062F-FC1C-4928-BCFD-06DB9EA64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984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Date Placeholder 34">
            <a:extLst>
              <a:ext uri="{FF2B5EF4-FFF2-40B4-BE49-F238E27FC236}">
                <a16:creationId xmlns:a16="http://schemas.microsoft.com/office/drawing/2014/main" id="{00BC2B88-BFDD-4A50-A317-588A022340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8382DAB-36AD-4DBE-9729-483A3086C7E4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Slide Number Placeholder 35">
            <a:extLst>
              <a:ext uri="{FF2B5EF4-FFF2-40B4-BE49-F238E27FC236}">
                <a16:creationId xmlns:a16="http://schemas.microsoft.com/office/drawing/2014/main" id="{B00A94E6-3A28-4EE2-8D47-B6EF25DE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56807BA-3924-4802-BA07-F58BC8C521BA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71" name="Text Box 34">
            <a:extLst>
              <a:ext uri="{FF2B5EF4-FFF2-40B4-BE49-F238E27FC236}">
                <a16:creationId xmlns:a16="http://schemas.microsoft.com/office/drawing/2014/main" id="{1E327A3F-9C64-4E19-9D56-EC31A9D30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2632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hr-HR" altLang="sr-Latn-R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Ortogonalna projekcija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hr-HR" altLang="sr-Latn-R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najjednostavnija paralelna projekcija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preslikava sve točke objekta paralelnim zrakama na određenu ravninu. 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slučaju ortogonalne projekcije na koordinatne ravnine projekcijske zrake su okomite na ravninu projekcije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4342" name="Object 32">
            <a:extLst>
              <a:ext uri="{FF2B5EF4-FFF2-40B4-BE49-F238E27FC236}">
                <a16:creationId xmlns:a16="http://schemas.microsoft.com/office/drawing/2014/main" id="{4B6D5C8E-0AB7-4399-AF3E-EF06C1FDD5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4383088"/>
          <a:ext cx="25908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45616" imgH="774364" progId="Equation.3">
                  <p:embed/>
                </p:oleObj>
              </mc:Choice>
              <mc:Fallback>
                <p:oleObj r:id="rId3" imgW="1345616" imgH="774364" progId="Equation.3">
                  <p:embed/>
                  <p:pic>
                    <p:nvPicPr>
                      <p:cNvPr id="14342" name="Object 32">
                        <a:extLst>
                          <a:ext uri="{FF2B5EF4-FFF2-40B4-BE49-F238E27FC236}">
                            <a16:creationId xmlns:a16="http://schemas.microsoft.com/office/drawing/2014/main" id="{4B6D5C8E-0AB7-4399-AF3E-EF06C1FDD5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4383088"/>
                        <a:ext cx="2590800" cy="1492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38">
            <a:extLst>
              <a:ext uri="{FF2B5EF4-FFF2-40B4-BE49-F238E27FC236}">
                <a16:creationId xmlns:a16="http://schemas.microsoft.com/office/drawing/2014/main" id="{C5B2565D-A962-4498-AC1B-7285B44B6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588327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600" b="1">
                <a:latin typeface="Times New Roman" panose="02020603050405020304" pitchFamily="18" charset="0"/>
              </a:rPr>
              <a:t>xy ravnina</a:t>
            </a:r>
            <a:endParaRPr lang="en-US" altLang="sr-Latn-RS" sz="1600" b="1">
              <a:latin typeface="Times New Roman" panose="02020603050405020304" pitchFamily="18" charset="0"/>
            </a:endParaRPr>
          </a:p>
        </p:txBody>
      </p:sp>
      <p:graphicFrame>
        <p:nvGraphicFramePr>
          <p:cNvPr id="14344" name="Object 34">
            <a:extLst>
              <a:ext uri="{FF2B5EF4-FFF2-40B4-BE49-F238E27FC236}">
                <a16:creationId xmlns:a16="http://schemas.microsoft.com/office/drawing/2014/main" id="{AE1D3B90-C2D6-4EFC-9DF0-B8C6690F8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5175" y="4367213"/>
          <a:ext cx="25908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45616" imgH="774364" progId="Equation.3">
                  <p:embed/>
                </p:oleObj>
              </mc:Choice>
              <mc:Fallback>
                <p:oleObj r:id="rId5" imgW="1345616" imgH="774364" progId="Equation.3">
                  <p:embed/>
                  <p:pic>
                    <p:nvPicPr>
                      <p:cNvPr id="14344" name="Object 34">
                        <a:extLst>
                          <a:ext uri="{FF2B5EF4-FFF2-40B4-BE49-F238E27FC236}">
                            <a16:creationId xmlns:a16="http://schemas.microsoft.com/office/drawing/2014/main" id="{AE1D3B90-C2D6-4EFC-9DF0-B8C6690F8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75" y="4367213"/>
                        <a:ext cx="2590800" cy="1492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39">
            <a:extLst>
              <a:ext uri="{FF2B5EF4-FFF2-40B4-BE49-F238E27FC236}">
                <a16:creationId xmlns:a16="http://schemas.microsoft.com/office/drawing/2014/main" id="{D296690F-8974-42DC-9A8E-29B2A3D9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8327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600" b="1">
                <a:latin typeface="Times New Roman" panose="02020603050405020304" pitchFamily="18" charset="0"/>
              </a:rPr>
              <a:t>xz ravnina</a:t>
            </a:r>
            <a:endParaRPr lang="en-US" altLang="sr-Latn-RS" sz="1600" b="1">
              <a:latin typeface="Times New Roman" panose="02020603050405020304" pitchFamily="18" charset="0"/>
            </a:endParaRPr>
          </a:p>
        </p:txBody>
      </p:sp>
      <p:graphicFrame>
        <p:nvGraphicFramePr>
          <p:cNvPr id="14346" name="Object 36">
            <a:extLst>
              <a:ext uri="{FF2B5EF4-FFF2-40B4-BE49-F238E27FC236}">
                <a16:creationId xmlns:a16="http://schemas.microsoft.com/office/drawing/2014/main" id="{36C51FD0-2688-4FB6-B9BE-CB3EA0372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2513" y="4394200"/>
          <a:ext cx="254635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45616" imgH="774364" progId="Equation.3">
                  <p:embed/>
                </p:oleObj>
              </mc:Choice>
              <mc:Fallback>
                <p:oleObj r:id="rId7" imgW="1345616" imgH="774364" progId="Equation.3">
                  <p:embed/>
                  <p:pic>
                    <p:nvPicPr>
                      <p:cNvPr id="14346" name="Object 36">
                        <a:extLst>
                          <a:ext uri="{FF2B5EF4-FFF2-40B4-BE49-F238E27FC236}">
                            <a16:creationId xmlns:a16="http://schemas.microsoft.com/office/drawing/2014/main" id="{36C51FD0-2688-4FB6-B9BE-CB3EA0372B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4394200"/>
                        <a:ext cx="2546350" cy="1466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40">
            <a:extLst>
              <a:ext uri="{FF2B5EF4-FFF2-40B4-BE49-F238E27FC236}">
                <a16:creationId xmlns:a16="http://schemas.microsoft.com/office/drawing/2014/main" id="{590CC31F-18E3-4BD6-AE89-389C97EE2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288" y="588327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600" b="1">
                <a:latin typeface="Times New Roman" panose="02020603050405020304" pitchFamily="18" charset="0"/>
              </a:rPr>
              <a:t>yz ravnina</a:t>
            </a:r>
            <a:endParaRPr lang="en-US" altLang="sr-Latn-RS" sz="16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BACC82E-4355-424C-AD6C-03E81F92C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992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Date Placeholder 40">
            <a:extLst>
              <a:ext uri="{FF2B5EF4-FFF2-40B4-BE49-F238E27FC236}">
                <a16:creationId xmlns:a16="http://schemas.microsoft.com/office/drawing/2014/main" id="{0E5AAE76-EAF9-4464-9C5E-3349090D6D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7D8AA02-8C05-4264-BAC7-FF059830EBB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4" name="Slide Number Placeholder 41">
            <a:extLst>
              <a:ext uri="{FF2B5EF4-FFF2-40B4-BE49-F238E27FC236}">
                <a16:creationId xmlns:a16="http://schemas.microsoft.com/office/drawing/2014/main" id="{443668B7-4DA0-4EB5-83A4-AD9F91DC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AA084C9-68E3-4B8A-9BAE-441101654259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5" name="Text Box 31">
            <a:extLst>
              <a:ext uri="{FF2B5EF4-FFF2-40B4-BE49-F238E27FC236}">
                <a16:creationId xmlns:a16="http://schemas.microsoft.com/office/drawing/2014/main" id="{9F281D69-E275-4A99-9761-BC5FFB81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Ortogonalna projekcija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6" name="Picture 38" descr="slika53">
            <a:extLst>
              <a:ext uri="{FF2B5EF4-FFF2-40B4-BE49-F238E27FC236}">
                <a16:creationId xmlns:a16="http://schemas.microsoft.com/office/drawing/2014/main" id="{F3B58343-23F8-4BA6-810F-ABAC6B37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3525838" cy="30972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40">
            <a:extLst>
              <a:ext uri="{FF2B5EF4-FFF2-40B4-BE49-F238E27FC236}">
                <a16:creationId xmlns:a16="http://schemas.microsoft.com/office/drawing/2014/main" id="{BF8DAB19-7B85-4241-BC64-4503049D2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48640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Konstrukcija tri ortogonalne projekcije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368" name="Picture 41">
            <a:extLst>
              <a:ext uri="{FF2B5EF4-FFF2-40B4-BE49-F238E27FC236}">
                <a16:creationId xmlns:a16="http://schemas.microsoft.com/office/drawing/2014/main" id="{35627EBA-1213-49C7-BFDE-BFEBFA15A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060575"/>
            <a:ext cx="5038725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F227E07-1051-4B36-8B94-0B193DDFB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150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Date Placeholder 39">
            <a:extLst>
              <a:ext uri="{FF2B5EF4-FFF2-40B4-BE49-F238E27FC236}">
                <a16:creationId xmlns:a16="http://schemas.microsoft.com/office/drawing/2014/main" id="{055ED1D0-4358-4E33-B902-E41269751D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E1B3D0-776B-46AC-A759-884EF5091B44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Slide Number Placeholder 40">
            <a:extLst>
              <a:ext uri="{FF2B5EF4-FFF2-40B4-BE49-F238E27FC236}">
                <a16:creationId xmlns:a16="http://schemas.microsoft.com/office/drawing/2014/main" id="{0C543FBE-7EAB-4A65-B9AE-75B0B9A8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BE34ECE-0983-4FEB-BBE7-3BBF188853E5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9" name="Text Box 31">
            <a:extLst>
              <a:ext uri="{FF2B5EF4-FFF2-40B4-BE49-F238E27FC236}">
                <a16:creationId xmlns:a16="http://schemas.microsoft.com/office/drawing/2014/main" id="{04F7DE1D-4FF2-4671-A5AE-DD65AB251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341438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Aksonometrijske projekcije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0" name="Text Box 37">
            <a:extLst>
              <a:ext uri="{FF2B5EF4-FFF2-40B4-BE49-F238E27FC236}">
                <a16:creationId xmlns:a16="http://schemas.microsoft.com/office/drawing/2014/main" id="{7660DC6C-6C64-4843-9C70-6C706A01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4675"/>
            <a:ext cx="8280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Paralelne projekcije kod kojih projekcijska ravnina nije paralelna sa niti jednom od koordinatnih ravnina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Paralelne linije se skraćuju s istim faktorom.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1" name="Text Box 37">
            <a:extLst>
              <a:ext uri="{FF2B5EF4-FFF2-40B4-BE49-F238E27FC236}">
                <a16:creationId xmlns:a16="http://schemas.microsoft.com/office/drawing/2014/main" id="{CACB5D85-9080-4C06-8992-D61006526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141663"/>
            <a:ext cx="38163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sr-Latn-RS" sz="2000" i="1">
                <a:latin typeface="Times New Roman" panose="02020603050405020304" pitchFamily="18" charset="0"/>
              </a:rPr>
              <a:t>I</a:t>
            </a:r>
            <a:r>
              <a:rPr lang="hr-HR" altLang="sr-Latn-RS" sz="2000" i="1">
                <a:latin typeface="Times New Roman" panose="02020603050405020304" pitchFamily="18" charset="0"/>
              </a:rPr>
              <a:t>z</a:t>
            </a:r>
            <a:r>
              <a:rPr lang="en-US" altLang="sr-Latn-RS" sz="2000" i="1">
                <a:latin typeface="Times New Roman" panose="02020603050405020304" pitchFamily="18" charset="0"/>
              </a:rPr>
              <a:t>ometri</a:t>
            </a:r>
            <a:r>
              <a:rPr lang="hr-HR" altLang="sr-Latn-RS" sz="2000" i="1">
                <a:latin typeface="Times New Roman" panose="02020603050405020304" pitchFamily="18" charset="0"/>
              </a:rPr>
              <a:t>jska</a:t>
            </a:r>
            <a:r>
              <a:rPr lang="en-US" altLang="sr-Latn-RS" sz="2000">
                <a:latin typeface="Times New Roman" panose="02020603050405020304" pitchFamily="18" charset="0"/>
              </a:rPr>
              <a:t>: </a:t>
            </a:r>
            <a:r>
              <a:rPr lang="hr-HR" altLang="sr-Latn-RS" sz="2000">
                <a:latin typeface="Times New Roman" panose="02020603050405020304" pitchFamily="18" charset="0"/>
              </a:rPr>
              <a:t>Kutovi među sve tri glavne osi su jednaki</a:t>
            </a:r>
            <a:r>
              <a:rPr lang="en-US" altLang="sr-Latn-RS" sz="2000">
                <a:latin typeface="Times New Roman" panose="02020603050405020304" pitchFamily="18" charset="0"/>
              </a:rPr>
              <a:t> (120º). </a:t>
            </a:r>
            <a:r>
              <a:rPr lang="hr-HR" altLang="sr-Latn-RS" sz="2000">
                <a:latin typeface="Times New Roman" panose="02020603050405020304" pitchFamily="18" charset="0"/>
              </a:rPr>
              <a:t>Jednako skaliranje duž svake osi</a:t>
            </a:r>
            <a:endParaRPr lang="en-US" altLang="sr-Latn-RS" sz="200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sr-Latn-RS" sz="2000" i="1">
                <a:latin typeface="Times New Roman" panose="02020603050405020304" pitchFamily="18" charset="0"/>
              </a:rPr>
              <a:t>Dimetri</a:t>
            </a:r>
            <a:r>
              <a:rPr lang="hr-HR" altLang="sr-Latn-RS" sz="2000" i="1">
                <a:latin typeface="Times New Roman" panose="02020603050405020304" pitchFamily="18" charset="0"/>
              </a:rPr>
              <a:t>jska</a:t>
            </a:r>
            <a:r>
              <a:rPr lang="en-US" altLang="sr-Latn-RS" sz="2000" i="1">
                <a:latin typeface="Times New Roman" panose="02020603050405020304" pitchFamily="18" charset="0"/>
              </a:rPr>
              <a:t>:</a:t>
            </a:r>
            <a:r>
              <a:rPr lang="en-US" altLang="sr-Latn-RS" sz="2000">
                <a:latin typeface="Times New Roman" panose="02020603050405020304" pitchFamily="18" charset="0"/>
              </a:rPr>
              <a:t> </a:t>
            </a:r>
            <a:r>
              <a:rPr lang="hr-HR" altLang="sr-Latn-RS" sz="2000">
                <a:latin typeface="Times New Roman" panose="02020603050405020304" pitchFamily="18" charset="0"/>
              </a:rPr>
              <a:t>Kutovi između dvije osnovne osi su jednaki; potrebna dva omjera skaliranja</a:t>
            </a:r>
            <a:endParaRPr lang="en-US" altLang="sr-Latn-RS" sz="200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sr-Latn-RS" sz="2000" i="1">
                <a:latin typeface="Times New Roman" panose="02020603050405020304" pitchFamily="18" charset="0"/>
              </a:rPr>
              <a:t>Trimetri</a:t>
            </a:r>
            <a:r>
              <a:rPr lang="hr-HR" altLang="sr-Latn-RS" sz="2000" i="1">
                <a:latin typeface="Times New Roman" panose="02020603050405020304" pitchFamily="18" charset="0"/>
              </a:rPr>
              <a:t>jska</a:t>
            </a:r>
            <a:r>
              <a:rPr lang="en-US" altLang="sr-Latn-RS" sz="2000" i="1">
                <a:latin typeface="Times New Roman" panose="02020603050405020304" pitchFamily="18" charset="0"/>
              </a:rPr>
              <a:t>:</a:t>
            </a:r>
            <a:r>
              <a:rPr lang="en-US" altLang="sr-Latn-RS" sz="2000">
                <a:latin typeface="Times New Roman" panose="02020603050405020304" pitchFamily="18" charset="0"/>
              </a:rPr>
              <a:t> </a:t>
            </a:r>
            <a:r>
              <a:rPr lang="hr-HR" altLang="sr-Latn-RS" sz="2000">
                <a:latin typeface="Times New Roman" panose="02020603050405020304" pitchFamily="18" charset="0"/>
              </a:rPr>
              <a:t>Različiti kutovi između tri koordinatne osi; potrebna 3 faktora skaliranja</a:t>
            </a:r>
            <a:endParaRPr lang="en-US" altLang="sr-Latn-RS" sz="2000">
              <a:latin typeface="Times New Roman" panose="02020603050405020304" pitchFamily="18" charset="0"/>
            </a:endParaRPr>
          </a:p>
        </p:txBody>
      </p:sp>
      <p:pic>
        <p:nvPicPr>
          <p:cNvPr id="16392" name="Picture 10" descr="Slikovni rezultat za axonometric projections">
            <a:extLst>
              <a:ext uri="{FF2B5EF4-FFF2-40B4-BE49-F238E27FC236}">
                <a16:creationId xmlns:a16="http://schemas.microsoft.com/office/drawing/2014/main" id="{49EE7FC6-17D9-429C-906E-BFB6EE7B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3100"/>
            <a:ext cx="441801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53D8A56-1130-4470-A149-8F6BD7318D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3333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Date Placeholder 39">
            <a:extLst>
              <a:ext uri="{FF2B5EF4-FFF2-40B4-BE49-F238E27FC236}">
                <a16:creationId xmlns:a16="http://schemas.microsoft.com/office/drawing/2014/main" id="{2F7EFB39-D504-4329-96D7-6EB3D3A309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6B1682-C4AA-4789-8EBB-1B2798FE5510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Slide Number Placeholder 40">
            <a:extLst>
              <a:ext uri="{FF2B5EF4-FFF2-40B4-BE49-F238E27FC236}">
                <a16:creationId xmlns:a16="http://schemas.microsoft.com/office/drawing/2014/main" id="{6964F2EB-6881-4F0B-97A7-4B15C066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8354837-7087-4C6E-8D70-D2A529DA10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3" name="Text Box 31">
            <a:extLst>
              <a:ext uri="{FF2B5EF4-FFF2-40B4-BE49-F238E27FC236}">
                <a16:creationId xmlns:a16="http://schemas.microsoft.com/office/drawing/2014/main" id="{3464E970-2A91-4970-B4E5-B4D52A543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7414" name="Text Box 36">
            <a:extLst>
              <a:ext uri="{FF2B5EF4-FFF2-40B4-BE49-F238E27FC236}">
                <a16:creationId xmlns:a16="http://schemas.microsoft.com/office/drawing/2014/main" id="{B810F558-3A52-4750-8E2A-6DBFA3D8E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557338"/>
            <a:ext cx="482441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Ortografska (ortogonalna)</a:t>
            </a:r>
            <a:r>
              <a:rPr lang="en-US" altLang="sr-Latn-RS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projekcijsko središte je u beskonačnosti, zrake su paralelne i ortogonalne na projekcijsku ravninu</a:t>
            </a:r>
          </a:p>
        </p:txBody>
      </p:sp>
      <p:pic>
        <p:nvPicPr>
          <p:cNvPr id="17415" name="Picture 2">
            <a:extLst>
              <a:ext uri="{FF2B5EF4-FFF2-40B4-BE49-F238E27FC236}">
                <a16:creationId xmlns:a16="http://schemas.microsoft.com/office/drawing/2014/main" id="{A9F76C69-1AEE-49FE-8675-0A2B0E357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73463"/>
            <a:ext cx="2879725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7" descr="018">
            <a:extLst>
              <a:ext uri="{FF2B5EF4-FFF2-40B4-BE49-F238E27FC236}">
                <a16:creationId xmlns:a16="http://schemas.microsoft.com/office/drawing/2014/main" id="{BD98876E-03EF-484E-9566-9BD9A49A7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"/>
          <a:stretch/>
        </p:blipFill>
        <p:spPr bwMode="auto">
          <a:xfrm>
            <a:off x="6792913" y="1196975"/>
            <a:ext cx="1844675" cy="4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69F278E-388B-4A36-BAC8-BF41064E8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Date Placeholder 42">
            <a:extLst>
              <a:ext uri="{FF2B5EF4-FFF2-40B4-BE49-F238E27FC236}">
                <a16:creationId xmlns:a16="http://schemas.microsoft.com/office/drawing/2014/main" id="{BC275385-41D3-4522-A393-A4DFF71B86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128DA52-9633-4679-B457-6EE267DEC00E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Slide Number Placeholder 43">
            <a:extLst>
              <a:ext uri="{FF2B5EF4-FFF2-40B4-BE49-F238E27FC236}">
                <a16:creationId xmlns:a16="http://schemas.microsoft.com/office/drawing/2014/main" id="{197E66B3-FFC5-4940-84A0-78BAE8A2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6F2ACD-E4A1-4452-8792-07D5615DF01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7" name="Text Box 31">
            <a:extLst>
              <a:ext uri="{FF2B5EF4-FFF2-40B4-BE49-F238E27FC236}">
                <a16:creationId xmlns:a16="http://schemas.microsoft.com/office/drawing/2014/main" id="{FF113B11-89FF-40F6-AC5E-C9914905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Primjeri izometrijske projekcije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5877" name="Picture 37" descr="019a">
            <a:extLst>
              <a:ext uri="{FF2B5EF4-FFF2-40B4-BE49-F238E27FC236}">
                <a16:creationId xmlns:a16="http://schemas.microsoft.com/office/drawing/2014/main" id="{0C7C935B-C6ED-4519-9A44-650EBF2F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51"/>
          <a:stretch>
            <a:fillRect/>
          </a:stretch>
        </p:blipFill>
        <p:spPr bwMode="auto">
          <a:xfrm>
            <a:off x="323850" y="2060575"/>
            <a:ext cx="3095625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8" name="Picture 38" descr="qbert">
            <a:extLst>
              <a:ext uri="{FF2B5EF4-FFF2-40B4-BE49-F238E27FC236}">
                <a16:creationId xmlns:a16="http://schemas.microsoft.com/office/drawing/2014/main" id="{0CEF073D-65BA-4C26-A3C5-F9A0566AC3D5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341438"/>
            <a:ext cx="21621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9" name="Picture 39" descr="simcity2">
            <a:extLst>
              <a:ext uri="{FF2B5EF4-FFF2-40B4-BE49-F238E27FC236}">
                <a16:creationId xmlns:a16="http://schemas.microsoft.com/office/drawing/2014/main" id="{B88C97BE-859C-491B-B5C1-1935DEABF0C2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076700"/>
            <a:ext cx="259238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0" name="Picture 40" descr="sims">
            <a:extLst>
              <a:ext uri="{FF2B5EF4-FFF2-40B4-BE49-F238E27FC236}">
                <a16:creationId xmlns:a16="http://schemas.microsoft.com/office/drawing/2014/main" id="{41EB7887-296E-47CE-8C37-5C1B9643702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644900"/>
            <a:ext cx="2736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1" name="Picture 41" descr="starcraft">
            <a:extLst>
              <a:ext uri="{FF2B5EF4-FFF2-40B4-BE49-F238E27FC236}">
                <a16:creationId xmlns:a16="http://schemas.microsoft.com/office/drawing/2014/main" id="{9D4D7AB1-F50D-401E-9FCF-0E78F42A3AD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060575"/>
            <a:ext cx="3095625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43">
            <a:extLst>
              <a:ext uri="{FF2B5EF4-FFF2-40B4-BE49-F238E27FC236}">
                <a16:creationId xmlns:a16="http://schemas.microsoft.com/office/drawing/2014/main" id="{222645E0-536C-442A-AB95-AA27FE77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292600"/>
            <a:ext cx="224155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ravokutnik 1">
            <a:extLst>
              <a:ext uri="{FF2B5EF4-FFF2-40B4-BE49-F238E27FC236}">
                <a16:creationId xmlns:a16="http://schemas.microsoft.com/office/drawing/2014/main" id="{1CB50DBD-2F6C-F15F-C3BB-4C4BB9455F0D}"/>
              </a:ext>
            </a:extLst>
          </p:cNvPr>
          <p:cNvSpPr/>
          <p:nvPr/>
        </p:nvSpPr>
        <p:spPr>
          <a:xfrm>
            <a:off x="323850" y="5805264"/>
            <a:ext cx="719758" cy="266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7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5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5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5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5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5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5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B4431E8-E890-42C5-B94B-1BB95A61F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21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Date Placeholder 39">
            <a:extLst>
              <a:ext uri="{FF2B5EF4-FFF2-40B4-BE49-F238E27FC236}">
                <a16:creationId xmlns:a16="http://schemas.microsoft.com/office/drawing/2014/main" id="{855E09E0-C3AA-4D9A-9009-F062B34926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53321AE-2447-4F52-9891-F704988ED0A4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0" name="Slide Number Placeholder 40">
            <a:extLst>
              <a:ext uri="{FF2B5EF4-FFF2-40B4-BE49-F238E27FC236}">
                <a16:creationId xmlns:a16="http://schemas.microsoft.com/office/drawing/2014/main" id="{8896B5B3-2CB3-4530-9ED2-0CC417D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A49BCFE-6FCC-4394-A119-A20608B29E9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1" name="Text Box 31">
            <a:extLst>
              <a:ext uri="{FF2B5EF4-FFF2-40B4-BE49-F238E27FC236}">
                <a16:creationId xmlns:a16="http://schemas.microsoft.com/office/drawing/2014/main" id="{B8EFEBDE-073A-4B3C-8912-9957228BA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Kosa projekcija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20" name="Text Box 37">
            <a:extLst>
              <a:ext uri="{FF2B5EF4-FFF2-40B4-BE49-F238E27FC236}">
                <a16:creationId xmlns:a16="http://schemas.microsoft.com/office/drawing/2014/main" id="{E5516175-40CA-486A-A091-B28470BC5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077200" cy="3908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Kosa projekcija također pripada paralelnim projekcijama kao i ortogonalna tj. projekcijske zrake su međusobno paralelne. 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Razlika: projekcijske zrake nisu ortogonalne na projekcijsku ravninu nego na nju upadaju pod nekim kutom.</a:t>
            </a:r>
          </a:p>
          <a:p>
            <a:pPr marL="342900" indent="-34290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Likovi koji su paralelni s ravninom projekcije projicirani su bez izobličenja.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Neka je zadana točka P s homogenim koordinatama. 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 želimo odrediti kosu projekciju P'' točke P na xy-ravninu, potrebno je :</a:t>
            </a:r>
          </a:p>
          <a:p>
            <a:pPr marL="342900" indent="-342900" algn="just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odrediti kut projekcije </a:t>
            </a: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</a:t>
            </a: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za koji će se os z prikloniti prema osi x</a:t>
            </a:r>
          </a:p>
          <a:p>
            <a:pPr marL="342900" indent="-342900" algn="just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odrediti i faktor prikrate n kojim ćemo množiti z vrijednosti točaka.</a:t>
            </a:r>
            <a:r>
              <a:rPr lang="en-GB" altLang="sr-Latn-R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18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6DF880D-7DF2-4E92-8B7B-70605BCA3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3921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Primjeri kose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Date Placeholder 48">
            <a:extLst>
              <a:ext uri="{FF2B5EF4-FFF2-40B4-BE49-F238E27FC236}">
                <a16:creationId xmlns:a16="http://schemas.microsoft.com/office/drawing/2014/main" id="{B596EB81-DDCE-4F68-A8A2-BB4479F4CB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CF906BF-F7C3-4D39-AA17-2EA11CE08FCE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Slide Number Placeholder 49">
            <a:extLst>
              <a:ext uri="{FF2B5EF4-FFF2-40B4-BE49-F238E27FC236}">
                <a16:creationId xmlns:a16="http://schemas.microsoft.com/office/drawing/2014/main" id="{9DA9EBEB-D9D2-45F7-AD8B-E975E107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092CE0A-33BD-4642-BE6D-A8AC8EFFB35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7933" name="Picture 45" descr="020a">
            <a:extLst>
              <a:ext uri="{FF2B5EF4-FFF2-40B4-BE49-F238E27FC236}">
                <a16:creationId xmlns:a16="http://schemas.microsoft.com/office/drawing/2014/main" id="{34F6D109-9163-4422-90BF-D9BC5DE0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685925"/>
            <a:ext cx="25146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7934" name="Picture 46" descr="020b">
            <a:extLst>
              <a:ext uri="{FF2B5EF4-FFF2-40B4-BE49-F238E27FC236}">
                <a16:creationId xmlns:a16="http://schemas.microsoft.com/office/drawing/2014/main" id="{D6C55564-4FD9-41C8-9026-52904E4FE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068638"/>
            <a:ext cx="28860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>
            <a:extLst>
              <a:ext uri="{FF2B5EF4-FFF2-40B4-BE49-F238E27FC236}">
                <a16:creationId xmlns:a16="http://schemas.microsoft.com/office/drawing/2014/main" id="{82F086B6-BD0C-4F0B-AD49-04DFB3D5160B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1557338"/>
            <a:ext cx="4192588" cy="2211387"/>
            <a:chOff x="1089" y="3218"/>
            <a:chExt cx="2641" cy="1393"/>
          </a:xfrm>
        </p:grpSpPr>
        <p:pic>
          <p:nvPicPr>
            <p:cNvPr id="20488" name="Picture 48" descr="021">
              <a:extLst>
                <a:ext uri="{FF2B5EF4-FFF2-40B4-BE49-F238E27FC236}">
                  <a16:creationId xmlns:a16="http://schemas.microsoft.com/office/drawing/2014/main" id="{A07D83E1-918C-4100-A6C5-9EF166456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30"/>
            <a:stretch>
              <a:fillRect/>
            </a:stretch>
          </p:blipFill>
          <p:spPr bwMode="auto">
            <a:xfrm>
              <a:off x="1089" y="3218"/>
              <a:ext cx="2208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Text Box 49">
              <a:extLst>
                <a:ext uri="{FF2B5EF4-FFF2-40B4-BE49-F238E27FC236}">
                  <a16:creationId xmlns:a16="http://schemas.microsoft.com/office/drawing/2014/main" id="{D312DD35-9833-4388-AC33-C83376CC8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4" y="4457"/>
              <a:ext cx="9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sr-Latn-RS" sz="1000">
                  <a:latin typeface="Arial" panose="020B0604020202020204" pitchFamily="34" charset="0"/>
                  <a:cs typeface="Arial" panose="020B0604020202020204" pitchFamily="34" charset="0"/>
                </a:rPr>
                <a:t>(Carlbom Fig. 2-4)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7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7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67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A2A02DF-881A-4851-866B-9210F91B3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267" name="Date Placeholder 2">
            <a:extLst>
              <a:ext uri="{FF2B5EF4-FFF2-40B4-BE49-F238E27FC236}">
                <a16:creationId xmlns:a16="http://schemas.microsoft.com/office/drawing/2014/main" id="{822CB948-25A6-4F67-8306-7104BCFA81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FBA5556E-3060-49EA-BF57-A276D254075C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6E562416-C11E-4BBB-88FD-131CEAE8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E0878D9C-6EEA-49F8-88FA-59DA60951D84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F0E1626A-B97F-462D-9D40-3DC7EB5BD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0" name="Rectangle 4">
            <a:extLst>
              <a:ext uri="{FF2B5EF4-FFF2-40B4-BE49-F238E27FC236}">
                <a16:creationId xmlns:a16="http://schemas.microsoft.com/office/drawing/2014/main" id="{B61CCF81-3356-4F7C-84A0-458379431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1" name="Rectangle 5">
            <a:extLst>
              <a:ext uri="{FF2B5EF4-FFF2-40B4-BE49-F238E27FC236}">
                <a16:creationId xmlns:a16="http://schemas.microsoft.com/office/drawing/2014/main" id="{68D961D0-7C44-4285-B51F-616CAD8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2" name="Rectangle 6">
            <a:extLst>
              <a:ext uri="{FF2B5EF4-FFF2-40B4-BE49-F238E27FC236}">
                <a16:creationId xmlns:a16="http://schemas.microsoft.com/office/drawing/2014/main" id="{E87C49FE-D730-48E6-9806-6431DF0F4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3" name="Rectangle 7">
            <a:extLst>
              <a:ext uri="{FF2B5EF4-FFF2-40B4-BE49-F238E27FC236}">
                <a16:creationId xmlns:a16="http://schemas.microsoft.com/office/drawing/2014/main" id="{5F8620CB-53F6-4BEB-AE76-C26F8A473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4" name="Text Box 8">
            <a:extLst>
              <a:ext uri="{FF2B5EF4-FFF2-40B4-BE49-F238E27FC236}">
                <a16:creationId xmlns:a16="http://schemas.microsoft.com/office/drawing/2014/main" id="{187DF2FA-148F-4461-9A4F-70A424A06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652588"/>
            <a:ext cx="807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Rotacija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5" name="Rectangle 9">
            <a:extLst>
              <a:ext uri="{FF2B5EF4-FFF2-40B4-BE49-F238E27FC236}">
                <a16:creationId xmlns:a16="http://schemas.microsoft.com/office/drawing/2014/main" id="{5E77C8F4-2281-4EFA-B443-9F302C04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6" name="Rectangle 10">
            <a:extLst>
              <a:ext uri="{FF2B5EF4-FFF2-40B4-BE49-F238E27FC236}">
                <a16:creationId xmlns:a16="http://schemas.microsoft.com/office/drawing/2014/main" id="{9F9BE4C6-2BBA-4B61-A097-BA84AD634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2833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7" name="Rectangle 11">
            <a:extLst>
              <a:ext uri="{FF2B5EF4-FFF2-40B4-BE49-F238E27FC236}">
                <a16:creationId xmlns:a16="http://schemas.microsoft.com/office/drawing/2014/main" id="{DCD767F8-BEE1-434A-A8AE-F21E5DD8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8" name="Rectangle 12">
            <a:extLst>
              <a:ext uri="{FF2B5EF4-FFF2-40B4-BE49-F238E27FC236}">
                <a16:creationId xmlns:a16="http://schemas.microsoft.com/office/drawing/2014/main" id="{83A3E238-BB72-49B7-BC2F-7B03134F7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881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9" name="Rectangle 13">
            <a:extLst>
              <a:ext uri="{FF2B5EF4-FFF2-40B4-BE49-F238E27FC236}">
                <a16:creationId xmlns:a16="http://schemas.microsoft.com/office/drawing/2014/main" id="{7C11C1AA-74EF-4C2F-AAF0-0C9236030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0" name="Rectangle 14">
            <a:extLst>
              <a:ext uri="{FF2B5EF4-FFF2-40B4-BE49-F238E27FC236}">
                <a16:creationId xmlns:a16="http://schemas.microsoft.com/office/drawing/2014/main" id="{4AC16CA8-A1D5-4501-B960-4155C55C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1" name="Rectangle 15">
            <a:extLst>
              <a:ext uri="{FF2B5EF4-FFF2-40B4-BE49-F238E27FC236}">
                <a16:creationId xmlns:a16="http://schemas.microsoft.com/office/drawing/2014/main" id="{0A076DEC-E649-47CD-8F6B-9CCDDD9D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300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2" name="Rectangle 16">
            <a:extLst>
              <a:ext uri="{FF2B5EF4-FFF2-40B4-BE49-F238E27FC236}">
                <a16:creationId xmlns:a16="http://schemas.microsoft.com/office/drawing/2014/main" id="{579044AB-AF11-44EE-8FB7-BDB552B8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3" name="Rectangle 17">
            <a:extLst>
              <a:ext uri="{FF2B5EF4-FFF2-40B4-BE49-F238E27FC236}">
                <a16:creationId xmlns:a16="http://schemas.microsoft.com/office/drawing/2014/main" id="{DB270667-EA46-433E-BF68-8381DB992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62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4" name="Rectangle 18">
            <a:extLst>
              <a:ext uri="{FF2B5EF4-FFF2-40B4-BE49-F238E27FC236}">
                <a16:creationId xmlns:a16="http://schemas.microsoft.com/office/drawing/2014/main" id="{B6BEBB62-58AD-4895-A867-1A0C1846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5" name="Text Box 19">
            <a:extLst>
              <a:ext uri="{FF2B5EF4-FFF2-40B4-BE49-F238E27FC236}">
                <a16:creationId xmlns:a16="http://schemas.microsoft.com/office/drawing/2014/main" id="{C1F34ADC-F6DD-40A6-9E1E-61194110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57400"/>
            <a:ext cx="73152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lnSpc>
                <a:spcPct val="9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Pozitivna orijentacija kuta rotacije je obrnuta od smjera rotacije kazaljki na satu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95000"/>
              </a:lnSpc>
              <a:spcBef>
                <a:spcPct val="25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9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Dokaz:</a:t>
            </a:r>
            <a:endParaRPr lang="en-GB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86" name="Rectangle 20">
            <a:extLst>
              <a:ext uri="{FF2B5EF4-FFF2-40B4-BE49-F238E27FC236}">
                <a16:creationId xmlns:a16="http://schemas.microsoft.com/office/drawing/2014/main" id="{B9DFC3EB-FB0D-4D75-989C-FDAF113A4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925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87" name="Rectangle 24">
            <a:extLst>
              <a:ext uri="{FF2B5EF4-FFF2-40B4-BE49-F238E27FC236}">
                <a16:creationId xmlns:a16="http://schemas.microsoft.com/office/drawing/2014/main" id="{E2FAE7E9-0228-4061-8622-AEF6ABE2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271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88" name="Picture 23" descr="slika44">
            <a:extLst>
              <a:ext uri="{FF2B5EF4-FFF2-40B4-BE49-F238E27FC236}">
                <a16:creationId xmlns:a16="http://schemas.microsoft.com/office/drawing/2014/main" id="{B42ECF4E-5F59-4E74-8B62-67978DA0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173413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9" name="Rectangle 26">
            <a:extLst>
              <a:ext uri="{FF2B5EF4-FFF2-40B4-BE49-F238E27FC236}">
                <a16:creationId xmlns:a16="http://schemas.microsoft.com/office/drawing/2014/main" id="{CBB58ED5-B5F7-4DA6-9EED-659DB3035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290" name="Object 25">
            <a:extLst>
              <a:ext uri="{FF2B5EF4-FFF2-40B4-BE49-F238E27FC236}">
                <a16:creationId xmlns:a16="http://schemas.microsoft.com/office/drawing/2014/main" id="{2640C562-3FF0-47E7-AB93-D694DCF6BC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038" y="3557588"/>
          <a:ext cx="23415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08100" imgH="190500" progId="Equation.3">
                  <p:embed/>
                </p:oleObj>
              </mc:Choice>
              <mc:Fallback>
                <p:oleObj r:id="rId4" imgW="1308100" imgH="1905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557588"/>
                        <a:ext cx="2341562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1" name="Object 1">
            <a:extLst>
              <a:ext uri="{FF2B5EF4-FFF2-40B4-BE49-F238E27FC236}">
                <a16:creationId xmlns:a16="http://schemas.microsoft.com/office/drawing/2014/main" id="{4AFC63CD-8315-45FA-9C3F-1F68279782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638" y="3933825"/>
          <a:ext cx="430053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654300" imgH="368300" progId="Equation.3">
                  <p:embed/>
                </p:oleObj>
              </mc:Choice>
              <mc:Fallback>
                <p:oleObj r:id="rId6" imgW="2654300" imgH="368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3933825"/>
                        <a:ext cx="4300537" cy="595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2" name="Object 2">
            <a:extLst>
              <a:ext uri="{FF2B5EF4-FFF2-40B4-BE49-F238E27FC236}">
                <a16:creationId xmlns:a16="http://schemas.microsoft.com/office/drawing/2014/main" id="{C4CF8FE0-46A6-4A93-A8CE-96EDB234F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5227638"/>
          <a:ext cx="421005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552700" imgH="190500" progId="Equation.3">
                  <p:embed/>
                </p:oleObj>
              </mc:Choice>
              <mc:Fallback>
                <p:oleObj r:id="rId8" imgW="2552700" imgH="190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227638"/>
                        <a:ext cx="4210050" cy="315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5">
            <a:extLst>
              <a:ext uri="{FF2B5EF4-FFF2-40B4-BE49-F238E27FC236}">
                <a16:creationId xmlns:a16="http://schemas.microsoft.com/office/drawing/2014/main" id="{CF77B8B1-4BDF-482F-B595-9538B0E7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8" t="964" r="1138" b="1608"/>
          <a:stretch>
            <a:fillRect/>
          </a:stretch>
        </p:blipFill>
        <p:spPr bwMode="auto">
          <a:xfrm>
            <a:off x="5699125" y="2843213"/>
            <a:ext cx="316388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>
            <a:extLst>
              <a:ext uri="{FF2B5EF4-FFF2-40B4-BE49-F238E27FC236}">
                <a16:creationId xmlns:a16="http://schemas.microsoft.com/office/drawing/2014/main" id="{A6744E9B-0AF5-4A9E-8133-F69D46A62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992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Date Placeholder 44">
            <a:extLst>
              <a:ext uri="{FF2B5EF4-FFF2-40B4-BE49-F238E27FC236}">
                <a16:creationId xmlns:a16="http://schemas.microsoft.com/office/drawing/2014/main" id="{B5920291-3825-4292-A6F7-461A9D3A887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0A6DBD0-9817-4031-AB30-3202ABF400B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Slide Number Placeholder 45">
            <a:extLst>
              <a:ext uri="{FF2B5EF4-FFF2-40B4-BE49-F238E27FC236}">
                <a16:creationId xmlns:a16="http://schemas.microsoft.com/office/drawing/2014/main" id="{A4F01103-DE45-47C4-8EF3-8200453C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055AD95-FED7-4BBC-931D-ED9C1F48BF0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0" name="Text Box 30">
            <a:extLst>
              <a:ext uri="{FF2B5EF4-FFF2-40B4-BE49-F238E27FC236}">
                <a16:creationId xmlns:a16="http://schemas.microsoft.com/office/drawing/2014/main" id="{825F1D24-F7C8-46AE-B31F-E2AA97356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1" name="Text Box 35">
            <a:extLst>
              <a:ext uri="{FF2B5EF4-FFF2-40B4-BE49-F238E27FC236}">
                <a16:creationId xmlns:a16="http://schemas.microsoft.com/office/drawing/2014/main" id="{33C7E77F-7CFE-43AA-BB74-A7E4BD943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8363"/>
            <a:ext cx="5915025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Perspektivne projekcije imaju neku konačnu udaljenost do projekcijskog središta u kojem konvergiraju paralelne linije koje nisu paralelne s projekcijskom ravninom.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U 3D prostoru paralelne linije mogu se sječi samo u beskonačnosti -&gt; projekcijsko središte možemo shvatiti i kao projekciju točke u beskonačnosti.</a:t>
            </a:r>
            <a:r>
              <a:rPr lang="en-GB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Fotografija, ljudski vid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i naziv fotografska projekcija, COP - motrište.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Udaljeni objekti izgledaju manji.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28FE71E-E4A1-4758-82FD-C1FFCEDA2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038" y="333375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Date Placeholder 45">
            <a:extLst>
              <a:ext uri="{FF2B5EF4-FFF2-40B4-BE49-F238E27FC236}">
                <a16:creationId xmlns:a16="http://schemas.microsoft.com/office/drawing/2014/main" id="{4E88D83E-C2BB-42EF-B5F8-0E104AEA42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C6D42C1-E613-49EC-9FF4-D945656D5053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46">
            <a:extLst>
              <a:ext uri="{FF2B5EF4-FFF2-40B4-BE49-F238E27FC236}">
                <a16:creationId xmlns:a16="http://schemas.microsoft.com/office/drawing/2014/main" id="{94750361-A4AD-4161-935B-E67ED2BC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3C21CC8-B4AB-43FF-A7F7-AFD60C434FF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Text Box 30">
            <a:extLst>
              <a:ext uri="{FF2B5EF4-FFF2-40B4-BE49-F238E27FC236}">
                <a16:creationId xmlns:a16="http://schemas.microsoft.com/office/drawing/2014/main" id="{FB542C20-27CD-42BE-A2F9-82777B571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4" name="Text Box 35">
            <a:extLst>
              <a:ext uri="{FF2B5EF4-FFF2-40B4-BE49-F238E27FC236}">
                <a16:creationId xmlns:a16="http://schemas.microsoft.com/office/drawing/2014/main" id="{EFAC7E7A-EBA2-4D45-A468-110566552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57788"/>
            <a:ext cx="81534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Jednotočkovna perspektivna projekcija kocke na ravninu koja siječe os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uz prikaz točke konverzije projekcijskih zraka koja je okomita na ravninu projekcije.</a:t>
            </a:r>
            <a:r>
              <a:rPr lang="en-GB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5" name="Picture 43" descr="slika57">
            <a:extLst>
              <a:ext uri="{FF2B5EF4-FFF2-40B4-BE49-F238E27FC236}">
                <a16:creationId xmlns:a16="http://schemas.microsoft.com/office/drawing/2014/main" id="{F096AF26-7DB4-4F0A-868B-62A044F1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486400" cy="29432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7081590-F692-42CA-BF2F-9F71345937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Date Placeholder 50">
            <a:extLst>
              <a:ext uri="{FF2B5EF4-FFF2-40B4-BE49-F238E27FC236}">
                <a16:creationId xmlns:a16="http://schemas.microsoft.com/office/drawing/2014/main" id="{9F08F07E-78F9-490E-A5BB-54B4FB6EE6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2C0A70D-8DB9-4789-96AE-1443274AF724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6" name="Slide Number Placeholder 51">
            <a:extLst>
              <a:ext uri="{FF2B5EF4-FFF2-40B4-BE49-F238E27FC236}">
                <a16:creationId xmlns:a16="http://schemas.microsoft.com/office/drawing/2014/main" id="{02B1EDBC-CC65-42C4-8263-43862A92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86B5482-DD6F-497D-8F4F-22BF0A8E92AD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7910C6CA-731A-4972-9931-2D695510D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8" name="Picture 43" descr="slika58a">
            <a:extLst>
              <a:ext uri="{FF2B5EF4-FFF2-40B4-BE49-F238E27FC236}">
                <a16:creationId xmlns:a16="http://schemas.microsoft.com/office/drawing/2014/main" id="{A3FAFC71-0B91-4D05-834A-39EB2FFD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3048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45" descr="slika58b">
            <a:extLst>
              <a:ext uri="{FF2B5EF4-FFF2-40B4-BE49-F238E27FC236}">
                <a16:creationId xmlns:a16="http://schemas.microsoft.com/office/drawing/2014/main" id="{CFBEFC26-74D0-4379-9BDA-F2D7256E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47" descr="slika58c">
            <a:extLst>
              <a:ext uri="{FF2B5EF4-FFF2-40B4-BE49-F238E27FC236}">
                <a16:creationId xmlns:a16="http://schemas.microsoft.com/office/drawing/2014/main" id="{CC255356-BC59-4CC6-B82B-F8E50191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14800"/>
            <a:ext cx="25908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7217" name="Picture 49" descr="032b">
            <a:extLst>
              <a:ext uri="{FF2B5EF4-FFF2-40B4-BE49-F238E27FC236}">
                <a16:creationId xmlns:a16="http://schemas.microsoft.com/office/drawing/2014/main" id="{63770A52-4B4B-4776-9006-30D5C275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149725"/>
            <a:ext cx="18732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7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7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86F41DE-B2AF-499B-B521-11EA500F5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Date Placeholder 49">
            <a:extLst>
              <a:ext uri="{FF2B5EF4-FFF2-40B4-BE49-F238E27FC236}">
                <a16:creationId xmlns:a16="http://schemas.microsoft.com/office/drawing/2014/main" id="{D08B921A-DD5B-4336-AC90-538BC53DFA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B02CF90-D4D5-49E8-9743-4844BBB2493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50">
            <a:extLst>
              <a:ext uri="{FF2B5EF4-FFF2-40B4-BE49-F238E27FC236}">
                <a16:creationId xmlns:a16="http://schemas.microsoft.com/office/drawing/2014/main" id="{9DE1D838-807B-4227-A6F0-B651BD13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62CC167-BEA4-42E1-9282-7374E360217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1" name="Text Box 28">
            <a:extLst>
              <a:ext uri="{FF2B5EF4-FFF2-40B4-BE49-F238E27FC236}">
                <a16:creationId xmlns:a16="http://schemas.microsoft.com/office/drawing/2014/main" id="{2854DA30-2DFF-4934-8EEC-68332DDA9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82" name="Picture 47" descr="slika59">
            <a:extLst>
              <a:ext uri="{FF2B5EF4-FFF2-40B4-BE49-F238E27FC236}">
                <a16:creationId xmlns:a16="http://schemas.microsoft.com/office/drawing/2014/main" id="{C855C768-5D08-48B7-8C98-B1C374F1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348163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49">
            <a:extLst>
              <a:ext uri="{FF2B5EF4-FFF2-40B4-BE49-F238E27FC236}">
                <a16:creationId xmlns:a16="http://schemas.microsoft.com/office/drawing/2014/main" id="{AF4AC861-D6C6-46BA-BB44-BFFBE71B8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29200"/>
            <a:ext cx="7848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Konstrukcija kocke perspektivnom projekcijom s jednim žarištem (Cp – centar projekcije). Normala projekcijske ravnine je paralelna sa osi z. </a:t>
            </a:r>
            <a:endParaRPr lang="en-GB" altLang="sr-Latn-RS" sz="2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CC04766-D7B7-4F56-BE86-1659806F16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038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Date Placeholder 54">
            <a:extLst>
              <a:ext uri="{FF2B5EF4-FFF2-40B4-BE49-F238E27FC236}">
                <a16:creationId xmlns:a16="http://schemas.microsoft.com/office/drawing/2014/main" id="{2954B4B6-9D46-410D-843E-E2A1B88691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3F0624B-63C4-4092-93D8-AD312D202292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4" name="Slide Number Placeholder 55">
            <a:extLst>
              <a:ext uri="{FF2B5EF4-FFF2-40B4-BE49-F238E27FC236}">
                <a16:creationId xmlns:a16="http://schemas.microsoft.com/office/drawing/2014/main" id="{32849123-AA36-4E42-B916-B8443D1B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C6BDF68-47AB-414F-AEB6-A5290DE23ADD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5" name="Text Box 28">
            <a:extLst>
              <a:ext uri="{FF2B5EF4-FFF2-40B4-BE49-F238E27FC236}">
                <a16:creationId xmlns:a16="http://schemas.microsoft.com/office/drawing/2014/main" id="{38E40E66-A6F3-4B2A-9938-A25C3DEA6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815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606" name="Object 48">
            <a:extLst>
              <a:ext uri="{FF2B5EF4-FFF2-40B4-BE49-F238E27FC236}">
                <a16:creationId xmlns:a16="http://schemas.microsoft.com/office/drawing/2014/main" id="{7D521B60-9D8D-43A1-B6D3-A0A23B897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286000"/>
          <a:ext cx="123348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8558" imgH="355446" progId="Equation.3">
                  <p:embed/>
                </p:oleObj>
              </mc:Choice>
              <mc:Fallback>
                <p:oleObj r:id="rId3" imgW="558558" imgH="355446" progId="Equation.3">
                  <p:embed/>
                  <p:pic>
                    <p:nvPicPr>
                      <p:cNvPr id="25606" name="Object 48">
                        <a:extLst>
                          <a:ext uri="{FF2B5EF4-FFF2-40B4-BE49-F238E27FC236}">
                            <a16:creationId xmlns:a16="http://schemas.microsoft.com/office/drawing/2014/main" id="{7D521B60-9D8D-43A1-B6D3-A0A23B897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1233488" cy="773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50">
            <a:extLst>
              <a:ext uri="{FF2B5EF4-FFF2-40B4-BE49-F238E27FC236}">
                <a16:creationId xmlns:a16="http://schemas.microsoft.com/office/drawing/2014/main" id="{BC00844A-8C43-4A7A-804C-31A2C39CE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200400"/>
          <a:ext cx="25146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19200" imgH="508000" progId="Equation.3">
                  <p:embed/>
                </p:oleObj>
              </mc:Choice>
              <mc:Fallback>
                <p:oleObj r:id="rId5" imgW="1219200" imgH="508000" progId="Equation.3">
                  <p:embed/>
                  <p:pic>
                    <p:nvPicPr>
                      <p:cNvPr id="25607" name="Object 50">
                        <a:extLst>
                          <a:ext uri="{FF2B5EF4-FFF2-40B4-BE49-F238E27FC236}">
                            <a16:creationId xmlns:a16="http://schemas.microsoft.com/office/drawing/2014/main" id="{BC00844A-8C43-4A7A-804C-31A2C39CE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00400"/>
                        <a:ext cx="2514600" cy="1033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52">
            <a:extLst>
              <a:ext uri="{FF2B5EF4-FFF2-40B4-BE49-F238E27FC236}">
                <a16:creationId xmlns:a16="http://schemas.microsoft.com/office/drawing/2014/main" id="{78C7A323-F677-4678-A31C-AEF291EE7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419600"/>
          <a:ext cx="42672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082800" imgH="774700" progId="Equation.3">
                  <p:embed/>
                </p:oleObj>
              </mc:Choice>
              <mc:Fallback>
                <p:oleObj r:id="rId7" imgW="2082800" imgH="774700" progId="Equation.3">
                  <p:embed/>
                  <p:pic>
                    <p:nvPicPr>
                      <p:cNvPr id="25608" name="Object 52">
                        <a:extLst>
                          <a:ext uri="{FF2B5EF4-FFF2-40B4-BE49-F238E27FC236}">
                            <a16:creationId xmlns:a16="http://schemas.microsoft.com/office/drawing/2014/main" id="{78C7A323-F677-4678-A31C-AEF291EE7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19600"/>
                        <a:ext cx="4267200" cy="1558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kstniOkvir 1">
            <a:extLst>
              <a:ext uri="{FF2B5EF4-FFF2-40B4-BE49-F238E27FC236}">
                <a16:creationId xmlns:a16="http://schemas.microsoft.com/office/drawing/2014/main" id="{435DD77C-2052-71E8-58EC-39C2C74AF428}"/>
              </a:ext>
            </a:extLst>
          </p:cNvPr>
          <p:cNvSpPr txBox="1"/>
          <p:nvPr/>
        </p:nvSpPr>
        <p:spPr>
          <a:xfrm>
            <a:off x="2940844" y="2124075"/>
            <a:ext cx="247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i="1" dirty="0">
                <a:solidFill>
                  <a:schemeClr val="tx1"/>
                </a:solidFill>
              </a:rPr>
              <a:t>h </a:t>
            </a:r>
            <a:r>
              <a:rPr lang="hr-HR" sz="2000" dirty="0">
                <a:solidFill>
                  <a:schemeClr val="tx1"/>
                </a:solidFill>
              </a:rPr>
              <a:t>- udaljenost centra projekcije </a:t>
            </a:r>
            <a:r>
              <a:rPr lang="hr-HR" sz="2000" i="1" dirty="0">
                <a:solidFill>
                  <a:schemeClr val="tx1"/>
                </a:solidFill>
              </a:rPr>
              <a:t>C</a:t>
            </a:r>
            <a:r>
              <a:rPr lang="hr-HR" sz="2000" dirty="0">
                <a:solidFill>
                  <a:schemeClr val="tx1"/>
                </a:solidFill>
              </a:rPr>
              <a:t> do projekcijske ravnine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C2BD968-ADB1-5150-81A9-41EC5EE23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01" y="1985962"/>
            <a:ext cx="3651777" cy="2471972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98A13FA7-2521-C6B3-6903-D437C76B63D0}"/>
              </a:ext>
            </a:extLst>
          </p:cNvPr>
          <p:cNvSpPr txBox="1"/>
          <p:nvPr/>
        </p:nvSpPr>
        <p:spPr>
          <a:xfrm>
            <a:off x="1082055" y="5978525"/>
            <a:ext cx="484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i="1" dirty="0" err="1">
                <a:solidFill>
                  <a:schemeClr val="tx1"/>
                </a:solidFill>
              </a:rPr>
              <a:t>p</a:t>
            </a:r>
            <a:r>
              <a:rPr lang="hr-HR" sz="2000" i="1" baseline="-25000" dirty="0" err="1">
                <a:solidFill>
                  <a:schemeClr val="tx1"/>
                </a:solidFill>
              </a:rPr>
              <a:t>W</a:t>
            </a:r>
            <a:r>
              <a:rPr lang="hr-HR" sz="2000" i="1" dirty="0">
                <a:solidFill>
                  <a:schemeClr val="tx1"/>
                </a:solidFill>
              </a:rPr>
              <a:t>                                                      p</a:t>
            </a:r>
            <a:endParaRPr lang="hr-H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CC3374F-7569-4354-9C84-686499AF0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746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Date Placeholder 54">
            <a:extLst>
              <a:ext uri="{FF2B5EF4-FFF2-40B4-BE49-F238E27FC236}">
                <a16:creationId xmlns:a16="http://schemas.microsoft.com/office/drawing/2014/main" id="{A922291F-6A7A-4975-AD84-CE65F065DA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52E6E3F-D5C8-4825-91A5-2D4F3730E671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55">
            <a:extLst>
              <a:ext uri="{FF2B5EF4-FFF2-40B4-BE49-F238E27FC236}">
                <a16:creationId xmlns:a16="http://schemas.microsoft.com/office/drawing/2014/main" id="{75CA8EB8-E0FF-4203-A525-100DD105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3A9150E-8600-43F3-877D-2F76C89C3032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9" name="Text Box 28">
            <a:extLst>
              <a:ext uri="{FF2B5EF4-FFF2-40B4-BE49-F238E27FC236}">
                <a16:creationId xmlns:a16="http://schemas.microsoft.com/office/drawing/2014/main" id="{78D25565-3C7D-4ED4-81A1-3FFC9A5F3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12875"/>
            <a:ext cx="81534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Perspektivne projekcije -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Leonardo da Vinci, </a:t>
            </a: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Posljednja večera, 1495–1498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30" name="Picture 5">
            <a:extLst>
              <a:ext uri="{FF2B5EF4-FFF2-40B4-BE49-F238E27FC236}">
                <a16:creationId xmlns:a16="http://schemas.microsoft.com/office/drawing/2014/main" id="{831863CE-168E-44D3-A22F-4C0E3288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7596187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CBA1DC4-00D5-4F95-A2DB-2FC372FFD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388938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1" name="Date Placeholder 54">
            <a:extLst>
              <a:ext uri="{FF2B5EF4-FFF2-40B4-BE49-F238E27FC236}">
                <a16:creationId xmlns:a16="http://schemas.microsoft.com/office/drawing/2014/main" id="{BD2A7FAF-B2F8-4572-A8E5-DE50B06DB2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7DF250B-20A5-4EF3-802C-301F5996EEB2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55">
            <a:extLst>
              <a:ext uri="{FF2B5EF4-FFF2-40B4-BE49-F238E27FC236}">
                <a16:creationId xmlns:a16="http://schemas.microsoft.com/office/drawing/2014/main" id="{877EB56B-0EC5-420F-81E7-338C4DE3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665599E-4E67-424C-987C-71517A00A502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3" name="Text Box 28">
            <a:extLst>
              <a:ext uri="{FF2B5EF4-FFF2-40B4-BE49-F238E27FC236}">
                <a16:creationId xmlns:a16="http://schemas.microsoft.com/office/drawing/2014/main" id="{045F3F19-EDAA-4B04-B5D9-EFC1243F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12875"/>
            <a:ext cx="33829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Perspektivne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projekcije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Jan Vermeer,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Glazbena lekcija</a:t>
            </a:r>
            <a:r>
              <a:rPr lang="en-US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hr-HR" altLang="sr-Latn-R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1662</a:t>
            </a:r>
            <a:r>
              <a:rPr lang="en-GB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3BBA1B52-9C69-4F59-8D78-E34C53C2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557338"/>
            <a:ext cx="39878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E18A998-0990-4F11-896A-5EFE77042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613" y="4048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Date Placeholder 54">
            <a:extLst>
              <a:ext uri="{FF2B5EF4-FFF2-40B4-BE49-F238E27FC236}">
                <a16:creationId xmlns:a16="http://schemas.microsoft.com/office/drawing/2014/main" id="{C6A37EAA-F08B-4E20-8A7E-A30DE07B401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26B6F8E-83AE-4538-9F9F-0C7AD67F85F0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Slide Number Placeholder 55">
            <a:extLst>
              <a:ext uri="{FF2B5EF4-FFF2-40B4-BE49-F238E27FC236}">
                <a16:creationId xmlns:a16="http://schemas.microsoft.com/office/drawing/2014/main" id="{8AE039E8-442D-4042-BE35-23F57625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72301DC-4E10-4E1C-9165-0FAEEA91EE4A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7" name="Picture 2">
            <a:extLst>
              <a:ext uri="{FF2B5EF4-FFF2-40B4-BE49-F238E27FC236}">
                <a16:creationId xmlns:a16="http://schemas.microsoft.com/office/drawing/2014/main" id="{5BCB054E-EADD-45F1-B868-E3568BA0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9" r="659"/>
          <a:stretch>
            <a:fillRect/>
          </a:stretch>
        </p:blipFill>
        <p:spPr bwMode="auto">
          <a:xfrm>
            <a:off x="215900" y="1700213"/>
            <a:ext cx="8647113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CEEB091-8F20-40E4-9618-7AAE60660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Projekcije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99" name="Date Placeholder 54">
            <a:extLst>
              <a:ext uri="{FF2B5EF4-FFF2-40B4-BE49-F238E27FC236}">
                <a16:creationId xmlns:a16="http://schemas.microsoft.com/office/drawing/2014/main" id="{B9A4750A-1C41-4AB0-B81C-BB49988F849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97B682A-8B9E-4399-A335-367CBC9807A7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Slide Number Placeholder 55">
            <a:extLst>
              <a:ext uri="{FF2B5EF4-FFF2-40B4-BE49-F238E27FC236}">
                <a16:creationId xmlns:a16="http://schemas.microsoft.com/office/drawing/2014/main" id="{13BA3D07-094B-47C8-937E-AEDD0FA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FA90AD5-F740-4F6D-9A34-C7AD7EE296B0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4D9722CC-43A0-4B8D-833A-7C0ACA4B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73238"/>
            <a:ext cx="6408737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Box 52">
            <a:extLst>
              <a:ext uri="{FF2B5EF4-FFF2-40B4-BE49-F238E27FC236}">
                <a16:creationId xmlns:a16="http://schemas.microsoft.com/office/drawing/2014/main" id="{F9EA7A6E-5A5D-481D-A35B-B32799BF4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24175"/>
            <a:ext cx="15113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Vredeman de Vries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altLang="sr-Latn-RS" sz="1800" b="1">
                <a:latin typeface="Arial" panose="020B0604020202020204" pitchFamily="34" charset="0"/>
                <a:cs typeface="Arial" panose="020B0604020202020204" pitchFamily="34" charset="0"/>
              </a:rPr>
              <a:t>Perspektiva</a:t>
            </a:r>
            <a:endParaRPr lang="hr-HR" altLang="sr-Latn-R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BF0CE-EACB-456C-99CF-6E3A0DB1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39491"/>
            <a:ext cx="2480402" cy="2480402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A886059A-F24A-4910-B7BF-F2E672783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3" name="Date Placeholder 54">
            <a:extLst>
              <a:ext uri="{FF2B5EF4-FFF2-40B4-BE49-F238E27FC236}">
                <a16:creationId xmlns:a16="http://schemas.microsoft.com/office/drawing/2014/main" id="{43E7CF98-201C-4465-858C-83E37535BF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3BE389D-6713-4AD5-9E27-CBA908C9DCD5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Slide Number Placeholder 55">
            <a:extLst>
              <a:ext uri="{FF2B5EF4-FFF2-40B4-BE49-F238E27FC236}">
                <a16:creationId xmlns:a16="http://schemas.microsoft.com/office/drawing/2014/main" id="{827F9EE4-A7D7-40B4-BCAB-B6FB25CD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F05A0CD-E4CE-4B69-9371-EB72EE96B39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E63E3934-D291-465B-BA4B-7C1B61EF0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6" name="Rectangle 4">
            <a:extLst>
              <a:ext uri="{FF2B5EF4-FFF2-40B4-BE49-F238E27FC236}">
                <a16:creationId xmlns:a16="http://schemas.microsoft.com/office/drawing/2014/main" id="{B7F69150-9A64-4FA0-A3C1-15F89BC0E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EB3E536C-3DDA-477B-98DE-4CEF2E820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8" name="Rectangle 6">
            <a:extLst>
              <a:ext uri="{FF2B5EF4-FFF2-40B4-BE49-F238E27FC236}">
                <a16:creationId xmlns:a16="http://schemas.microsoft.com/office/drawing/2014/main" id="{640AB965-AE3D-447A-A0AA-47ACE12D3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9" name="Rectangle 7">
            <a:extLst>
              <a:ext uri="{FF2B5EF4-FFF2-40B4-BE49-F238E27FC236}">
                <a16:creationId xmlns:a16="http://schemas.microsoft.com/office/drawing/2014/main" id="{6C49AF14-9672-4AD3-AB84-318DA473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0" name="Rectangle 8">
            <a:extLst>
              <a:ext uri="{FF2B5EF4-FFF2-40B4-BE49-F238E27FC236}">
                <a16:creationId xmlns:a16="http://schemas.microsoft.com/office/drawing/2014/main" id="{686202E7-084E-4D3F-A886-A8BCF5DD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1" name="Rectangle 9">
            <a:extLst>
              <a:ext uri="{FF2B5EF4-FFF2-40B4-BE49-F238E27FC236}">
                <a16:creationId xmlns:a16="http://schemas.microsoft.com/office/drawing/2014/main" id="{C8DE7551-4888-4FD3-88FD-30EEAED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2" name="Rectangle 10">
            <a:extLst>
              <a:ext uri="{FF2B5EF4-FFF2-40B4-BE49-F238E27FC236}">
                <a16:creationId xmlns:a16="http://schemas.microsoft.com/office/drawing/2014/main" id="{427AC08C-7E91-45D3-A117-DA2DE8CCD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3" name="Rectangle 12">
            <a:extLst>
              <a:ext uri="{FF2B5EF4-FFF2-40B4-BE49-F238E27FC236}">
                <a16:creationId xmlns:a16="http://schemas.microsoft.com/office/drawing/2014/main" id="{E108D9BD-AF96-4296-BDF3-AECEE483F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4" name="Rectangle 13">
            <a:extLst>
              <a:ext uri="{FF2B5EF4-FFF2-40B4-BE49-F238E27FC236}">
                <a16:creationId xmlns:a16="http://schemas.microsoft.com/office/drawing/2014/main" id="{09A68597-1646-4AF4-A635-1C74B294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5" name="Rectangle 14">
            <a:extLst>
              <a:ext uri="{FF2B5EF4-FFF2-40B4-BE49-F238E27FC236}">
                <a16:creationId xmlns:a16="http://schemas.microsoft.com/office/drawing/2014/main" id="{684CE3A5-C9D1-427B-8270-7B143FA0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6" name="Rectangle 15">
            <a:extLst>
              <a:ext uri="{FF2B5EF4-FFF2-40B4-BE49-F238E27FC236}">
                <a16:creationId xmlns:a16="http://schemas.microsoft.com/office/drawing/2014/main" id="{0D14D60F-2F32-491F-B875-70FDA9E4C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7" name="Rectangle 16">
            <a:extLst>
              <a:ext uri="{FF2B5EF4-FFF2-40B4-BE49-F238E27FC236}">
                <a16:creationId xmlns:a16="http://schemas.microsoft.com/office/drawing/2014/main" id="{AEA6C08C-E17B-4041-9EA3-9A5F6349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8" name="Rectangle 17">
            <a:extLst>
              <a:ext uri="{FF2B5EF4-FFF2-40B4-BE49-F238E27FC236}">
                <a16:creationId xmlns:a16="http://schemas.microsoft.com/office/drawing/2014/main" id="{F722F140-9026-46F7-9CF9-796A617EC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9" name="Rectangle 18">
            <a:extLst>
              <a:ext uri="{FF2B5EF4-FFF2-40B4-BE49-F238E27FC236}">
                <a16:creationId xmlns:a16="http://schemas.microsoft.com/office/drawing/2014/main" id="{0CC89686-9516-4001-B006-70C40571A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0" name="Rectangle 19">
            <a:extLst>
              <a:ext uri="{FF2B5EF4-FFF2-40B4-BE49-F238E27FC236}">
                <a16:creationId xmlns:a16="http://schemas.microsoft.com/office/drawing/2014/main" id="{42495729-E814-49E2-AF5F-655C3648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1" name="Rectangle 20">
            <a:extLst>
              <a:ext uri="{FF2B5EF4-FFF2-40B4-BE49-F238E27FC236}">
                <a16:creationId xmlns:a16="http://schemas.microsoft.com/office/drawing/2014/main" id="{E5A91366-F6B0-4B00-99BA-2CF17E611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2" name="Rectangle 21">
            <a:extLst>
              <a:ext uri="{FF2B5EF4-FFF2-40B4-BE49-F238E27FC236}">
                <a16:creationId xmlns:a16="http://schemas.microsoft.com/office/drawing/2014/main" id="{DCB433EA-CC91-4D1C-80F7-0F11F4266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3" name="Rectangle 22">
            <a:extLst>
              <a:ext uri="{FF2B5EF4-FFF2-40B4-BE49-F238E27FC236}">
                <a16:creationId xmlns:a16="http://schemas.microsoft.com/office/drawing/2014/main" id="{62218DE9-BCAE-4766-8286-0B7D38E27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4" name="Rectangle 23">
            <a:extLst>
              <a:ext uri="{FF2B5EF4-FFF2-40B4-BE49-F238E27FC236}">
                <a16:creationId xmlns:a16="http://schemas.microsoft.com/office/drawing/2014/main" id="{7287B3EF-F570-4AC6-80E5-7D90181C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5" name="Rectangle 24">
            <a:extLst>
              <a:ext uri="{FF2B5EF4-FFF2-40B4-BE49-F238E27FC236}">
                <a16:creationId xmlns:a16="http://schemas.microsoft.com/office/drawing/2014/main" id="{31AC5604-4A7A-4D68-995F-3CC787FEF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6" name="Rectangle 26">
            <a:extLst>
              <a:ext uri="{FF2B5EF4-FFF2-40B4-BE49-F238E27FC236}">
                <a16:creationId xmlns:a16="http://schemas.microsoft.com/office/drawing/2014/main" id="{3CEC0910-76D1-4A7A-844A-47340350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7" name="Rectangle 27">
            <a:extLst>
              <a:ext uri="{FF2B5EF4-FFF2-40B4-BE49-F238E27FC236}">
                <a16:creationId xmlns:a16="http://schemas.microsoft.com/office/drawing/2014/main" id="{60C474CB-8748-42EC-B543-FE2A479D7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48" name="Text Box 28">
            <a:extLst>
              <a:ext uri="{FF2B5EF4-FFF2-40B4-BE49-F238E27FC236}">
                <a16:creationId xmlns:a16="http://schemas.microsoft.com/office/drawing/2014/main" id="{896132B3-9308-42F7-9CAE-17F1E654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47800"/>
            <a:ext cx="7778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Definicija projekcijske ravnine volumena pogleda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49" name="Rectangle 29">
            <a:extLst>
              <a:ext uri="{FF2B5EF4-FFF2-40B4-BE49-F238E27FC236}">
                <a16:creationId xmlns:a16="http://schemas.microsoft.com/office/drawing/2014/main" id="{5C98DBEA-FE43-4A53-A8D5-DEE193B60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0" name="Rectangle 30">
            <a:extLst>
              <a:ext uri="{FF2B5EF4-FFF2-40B4-BE49-F238E27FC236}">
                <a16:creationId xmlns:a16="http://schemas.microsoft.com/office/drawing/2014/main" id="{68197899-9DC5-49C4-87D2-C790643F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1" name="Rectangle 31">
            <a:extLst>
              <a:ext uri="{FF2B5EF4-FFF2-40B4-BE49-F238E27FC236}">
                <a16:creationId xmlns:a16="http://schemas.microsoft.com/office/drawing/2014/main" id="{28F26D36-0959-4917-8B07-67A932B8C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2" name="Rectangle 32">
            <a:extLst>
              <a:ext uri="{FF2B5EF4-FFF2-40B4-BE49-F238E27FC236}">
                <a16:creationId xmlns:a16="http://schemas.microsoft.com/office/drawing/2014/main" id="{5FF3835D-FA6B-4D8E-8802-28E625F66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3" name="Rectangle 33">
            <a:extLst>
              <a:ext uri="{FF2B5EF4-FFF2-40B4-BE49-F238E27FC236}">
                <a16:creationId xmlns:a16="http://schemas.microsoft.com/office/drawing/2014/main" id="{C1125CE3-FDFA-4A3C-A347-01DDB8A34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4" name="Rectangle 34">
            <a:extLst>
              <a:ext uri="{FF2B5EF4-FFF2-40B4-BE49-F238E27FC236}">
                <a16:creationId xmlns:a16="http://schemas.microsoft.com/office/drawing/2014/main" id="{85B7127F-D2E6-42DC-8FF1-17EF80D64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5" name="Rectangle 35">
            <a:extLst>
              <a:ext uri="{FF2B5EF4-FFF2-40B4-BE49-F238E27FC236}">
                <a16:creationId xmlns:a16="http://schemas.microsoft.com/office/drawing/2014/main" id="{1253CFD6-F484-4AA1-8D94-4628306F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6" name="Rectangle 36">
            <a:extLst>
              <a:ext uri="{FF2B5EF4-FFF2-40B4-BE49-F238E27FC236}">
                <a16:creationId xmlns:a16="http://schemas.microsoft.com/office/drawing/2014/main" id="{A5F843E6-C4C9-4BB2-8FB8-2BCEFC45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7" name="Rectangle 37">
            <a:extLst>
              <a:ext uri="{FF2B5EF4-FFF2-40B4-BE49-F238E27FC236}">
                <a16:creationId xmlns:a16="http://schemas.microsoft.com/office/drawing/2014/main" id="{638D0B96-EAD7-4224-9D6F-22E4F2AAC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8" name="Rectangle 38">
            <a:extLst>
              <a:ext uri="{FF2B5EF4-FFF2-40B4-BE49-F238E27FC236}">
                <a16:creationId xmlns:a16="http://schemas.microsoft.com/office/drawing/2014/main" id="{ED552408-5EDF-49E1-9325-45397B70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9" name="Rectangle 39">
            <a:extLst>
              <a:ext uri="{FF2B5EF4-FFF2-40B4-BE49-F238E27FC236}">
                <a16:creationId xmlns:a16="http://schemas.microsoft.com/office/drawing/2014/main" id="{F04B2A07-24DD-4936-B06A-25AAB537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0" name="Rectangle 41">
            <a:extLst>
              <a:ext uri="{FF2B5EF4-FFF2-40B4-BE49-F238E27FC236}">
                <a16:creationId xmlns:a16="http://schemas.microsoft.com/office/drawing/2014/main" id="{AB728173-9B6E-472C-8AA1-82D51939E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1" name="Rectangle 42">
            <a:extLst>
              <a:ext uri="{FF2B5EF4-FFF2-40B4-BE49-F238E27FC236}">
                <a16:creationId xmlns:a16="http://schemas.microsoft.com/office/drawing/2014/main" id="{6AD6B48A-07DC-4EF9-888B-EEC7141BC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2" name="Rectangle 43">
            <a:extLst>
              <a:ext uri="{FF2B5EF4-FFF2-40B4-BE49-F238E27FC236}">
                <a16:creationId xmlns:a16="http://schemas.microsoft.com/office/drawing/2014/main" id="{6A2AC53A-225A-42C4-AE5C-8DB428DF0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09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3" name="Rectangle 44">
            <a:extLst>
              <a:ext uri="{FF2B5EF4-FFF2-40B4-BE49-F238E27FC236}">
                <a16:creationId xmlns:a16="http://schemas.microsoft.com/office/drawing/2014/main" id="{F220D041-8F08-49E7-AF61-0AC9A2C43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4" name="Rectangle 46">
            <a:extLst>
              <a:ext uri="{FF2B5EF4-FFF2-40B4-BE49-F238E27FC236}">
                <a16:creationId xmlns:a16="http://schemas.microsoft.com/office/drawing/2014/main" id="{95FA543A-E4AC-4EC8-8C38-D5A5C6A2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5" name="Rectangle 48">
            <a:extLst>
              <a:ext uri="{FF2B5EF4-FFF2-40B4-BE49-F238E27FC236}">
                <a16:creationId xmlns:a16="http://schemas.microsoft.com/office/drawing/2014/main" id="{2F43134B-1F51-43C7-A20C-C1CE8C2E5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6" name="Rectangle 50">
            <a:extLst>
              <a:ext uri="{FF2B5EF4-FFF2-40B4-BE49-F238E27FC236}">
                <a16:creationId xmlns:a16="http://schemas.microsoft.com/office/drawing/2014/main" id="{8C23DA7A-BCB4-4605-8450-F143EBCD4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7" name="Rectangle 53">
            <a:extLst>
              <a:ext uri="{FF2B5EF4-FFF2-40B4-BE49-F238E27FC236}">
                <a16:creationId xmlns:a16="http://schemas.microsoft.com/office/drawing/2014/main" id="{A3E36891-3E5A-4D44-90D3-33B78078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8" name="Rectangle 55">
            <a:extLst>
              <a:ext uri="{FF2B5EF4-FFF2-40B4-BE49-F238E27FC236}">
                <a16:creationId xmlns:a16="http://schemas.microsoft.com/office/drawing/2014/main" id="{E5A860C9-CF36-46A9-A6CB-5C945AFE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9" name="Text Box 56">
            <a:extLst>
              <a:ext uri="{FF2B5EF4-FFF2-40B4-BE49-F238E27FC236}">
                <a16:creationId xmlns:a16="http://schemas.microsoft.com/office/drawing/2014/main" id="{2E45D7F8-B174-46CC-9A7F-073FECEB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077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Pogled na 3D objekt u 2D koordinatnom sustavu zahtijeva </a:t>
            </a: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projekcijsku ravninu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projekcijski volumen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(v</a:t>
            </a:r>
            <a:r>
              <a:rPr lang="hr-HR" altLang="sr-Latn-RS" sz="2000" i="1" dirty="0">
                <a:latin typeface="Arial" panose="020B0604020202020204" pitchFamily="34" charset="0"/>
                <a:cs typeface="Arial" panose="020B0604020202020204" pitchFamily="34" charset="0"/>
              </a:rPr>
              <a:t>iew frustum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altLang="sr-Latn-RS" sz="2000" i="1" dirty="0">
                <a:latin typeface="Arial" panose="020B0604020202020204" pitchFamily="34" charset="0"/>
                <a:cs typeface="Arial" panose="020B0604020202020204" pitchFamily="34" charset="0"/>
              </a:rPr>
              <a:t>3D view volume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Volumen pogleda 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definira koji se dio prostora projicira.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Nakon što smo odredili o kojem se dijelu prostora (volumenu) radi     	potrebno je odrezati dijelove predmeta koji su izvan tog područja </a:t>
            </a:r>
            <a:endParaRPr lang="en-GB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575FE93-CC52-4141-BAB2-7B99613D98EE}"/>
              </a:ext>
            </a:extLst>
          </p:cNvPr>
          <p:cNvSpPr/>
          <p:nvPr/>
        </p:nvSpPr>
        <p:spPr>
          <a:xfrm>
            <a:off x="971550" y="4200525"/>
            <a:ext cx="360090" cy="92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2B9BC59-E5DB-444A-9398-9455102BB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291" name="Date Placeholder 2">
            <a:extLst>
              <a:ext uri="{FF2B5EF4-FFF2-40B4-BE49-F238E27FC236}">
                <a16:creationId xmlns:a16="http://schemas.microsoft.com/office/drawing/2014/main" id="{43B5A8AA-66DC-4F49-A447-408B0BAEC5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345D221A-99E5-4B4E-9E20-5FF8CCA54F30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80665E00-FB72-4C6A-86E7-8FE42843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501D6E45-9BD1-45C5-BF7C-4752BB35EAFF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3" name="Text Box 8">
            <a:extLst>
              <a:ext uri="{FF2B5EF4-FFF2-40B4-BE49-F238E27FC236}">
                <a16:creationId xmlns:a16="http://schemas.microsoft.com/office/drawing/2014/main" id="{7F0795AB-BA36-4E0F-96AD-EB9B6774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66863"/>
            <a:ext cx="7372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4" name="Text Box 24">
            <a:extLst>
              <a:ext uri="{FF2B5EF4-FFF2-40B4-BE49-F238E27FC236}">
                <a16:creationId xmlns:a16="http://schemas.microsoft.com/office/drawing/2014/main" id="{9CBA69AD-EEE7-4D0C-892F-9ED8613C9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1336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Matrični zapis translacije, skaliranja i rotacije su 	respektivno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2295" name="Object 25">
            <a:extLst>
              <a:ext uri="{FF2B5EF4-FFF2-40B4-BE49-F238E27FC236}">
                <a16:creationId xmlns:a16="http://schemas.microsoft.com/office/drawing/2014/main" id="{849006E5-775A-4876-9F15-CD728389A5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8413" y="2636838"/>
          <a:ext cx="112712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8800" imgH="139700" progId="Equation.3">
                  <p:embed/>
                </p:oleObj>
              </mc:Choice>
              <mc:Fallback>
                <p:oleObj r:id="rId3" imgW="558800" imgH="1397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636838"/>
                        <a:ext cx="1127125" cy="287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27">
            <a:extLst>
              <a:ext uri="{FF2B5EF4-FFF2-40B4-BE49-F238E27FC236}">
                <a16:creationId xmlns:a16="http://schemas.microsoft.com/office/drawing/2014/main" id="{408BEE9D-8E81-4ACD-BBE6-10CA986C4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0" y="2974975"/>
          <a:ext cx="10779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07780" imgH="152334" progId="Equation.3">
                  <p:embed/>
                </p:oleObj>
              </mc:Choice>
              <mc:Fallback>
                <p:oleObj r:id="rId5" imgW="507780" imgH="15233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2974975"/>
                        <a:ext cx="1077913" cy="315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29">
            <a:extLst>
              <a:ext uri="{FF2B5EF4-FFF2-40B4-BE49-F238E27FC236}">
                <a16:creationId xmlns:a16="http://schemas.microsoft.com/office/drawing/2014/main" id="{D8C8E541-0056-465E-A96B-E75395E1F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313" y="3314700"/>
          <a:ext cx="10144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08000" imgH="139700" progId="Equation.3">
                  <p:embed/>
                </p:oleObj>
              </mc:Choice>
              <mc:Fallback>
                <p:oleObj r:id="rId7" imgW="508000" imgH="1397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3314700"/>
                        <a:ext cx="1014412" cy="284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31">
            <a:extLst>
              <a:ext uri="{FF2B5EF4-FFF2-40B4-BE49-F238E27FC236}">
                <a16:creationId xmlns:a16="http://schemas.microsoft.com/office/drawing/2014/main" id="{B902E353-59A8-42E4-A5EA-8B886A74A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3644900"/>
            <a:ext cx="829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translacija - zbrajanje matrica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	rotacija i skaliranje - množenje matrica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C7DC14A7-16DC-41F6-B2FF-3507236C0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97425"/>
            <a:ext cx="8062913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Problem pri kombiniranju različitih transformacija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Rješenje: Zapis točaka homogenim koordinatama omogućava predstavljanje sve tri transformacije kao množenje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F650EE9A-7558-4AB0-9EC8-901001B640E7}"/>
              </a:ext>
            </a:extLst>
          </p:cNvPr>
          <p:cNvSpPr/>
          <p:nvPr/>
        </p:nvSpPr>
        <p:spPr>
          <a:xfrm>
            <a:off x="3995738" y="4149725"/>
            <a:ext cx="360362" cy="490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E2D16FC-608C-483C-AE8D-52225A1CBB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7" name="Date Placeholder 49">
            <a:extLst>
              <a:ext uri="{FF2B5EF4-FFF2-40B4-BE49-F238E27FC236}">
                <a16:creationId xmlns:a16="http://schemas.microsoft.com/office/drawing/2014/main" id="{65FE90D2-C508-4A56-94AA-B21200F5E3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D59CC12-386F-4EC0-9EE7-48EAAEA97DDC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Slide Number Placeholder 50">
            <a:extLst>
              <a:ext uri="{FF2B5EF4-FFF2-40B4-BE49-F238E27FC236}">
                <a16:creationId xmlns:a16="http://schemas.microsoft.com/office/drawing/2014/main" id="{7F6B62D5-34E0-4E31-9874-F432DB0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7965446-6B24-475C-AF6E-000498D8E992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70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B94E98F9-2C73-4A36-9DB9-360B3EECF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3A1D3C35-1E33-43BC-9B28-5FA83C78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22C5DBC6-CEE5-4B62-9B27-BFDF62945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2" name="Rectangle 8">
            <a:extLst>
              <a:ext uri="{FF2B5EF4-FFF2-40B4-BE49-F238E27FC236}">
                <a16:creationId xmlns:a16="http://schemas.microsoft.com/office/drawing/2014/main" id="{F61B94D7-B8B0-42FA-8FFD-173A6B3F8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3" name="Rectangle 9">
            <a:extLst>
              <a:ext uri="{FF2B5EF4-FFF2-40B4-BE49-F238E27FC236}">
                <a16:creationId xmlns:a16="http://schemas.microsoft.com/office/drawing/2014/main" id="{BCC65250-A9EB-4358-B808-347369749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4" name="Rectangle 10">
            <a:extLst>
              <a:ext uri="{FF2B5EF4-FFF2-40B4-BE49-F238E27FC236}">
                <a16:creationId xmlns:a16="http://schemas.microsoft.com/office/drawing/2014/main" id="{D9EAAA70-6722-457D-B6B3-16B78C625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5" name="Rectangle 12">
            <a:extLst>
              <a:ext uri="{FF2B5EF4-FFF2-40B4-BE49-F238E27FC236}">
                <a16:creationId xmlns:a16="http://schemas.microsoft.com/office/drawing/2014/main" id="{35E77D3F-19CC-4732-AF6D-2055EDA6C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6" name="Rectangle 13">
            <a:extLst>
              <a:ext uri="{FF2B5EF4-FFF2-40B4-BE49-F238E27FC236}">
                <a16:creationId xmlns:a16="http://schemas.microsoft.com/office/drawing/2014/main" id="{AB9C6642-1514-46B7-991D-B147365F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7" name="Rectangle 14">
            <a:extLst>
              <a:ext uri="{FF2B5EF4-FFF2-40B4-BE49-F238E27FC236}">
                <a16:creationId xmlns:a16="http://schemas.microsoft.com/office/drawing/2014/main" id="{01FEBACB-65F9-4254-AE89-9D27D1D1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8" name="Rectangle 15">
            <a:extLst>
              <a:ext uri="{FF2B5EF4-FFF2-40B4-BE49-F238E27FC236}">
                <a16:creationId xmlns:a16="http://schemas.microsoft.com/office/drawing/2014/main" id="{1027B383-FE2C-4C23-98C1-D08921B1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9" name="Rectangle 16">
            <a:extLst>
              <a:ext uri="{FF2B5EF4-FFF2-40B4-BE49-F238E27FC236}">
                <a16:creationId xmlns:a16="http://schemas.microsoft.com/office/drawing/2014/main" id="{AD9C1C56-4E8F-4116-917B-57F4920B9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0" name="Rectangle 17">
            <a:extLst>
              <a:ext uri="{FF2B5EF4-FFF2-40B4-BE49-F238E27FC236}">
                <a16:creationId xmlns:a16="http://schemas.microsoft.com/office/drawing/2014/main" id="{CEF56EF5-FC70-4AB8-BF97-6815CA6D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1" name="Rectangle 18">
            <a:extLst>
              <a:ext uri="{FF2B5EF4-FFF2-40B4-BE49-F238E27FC236}">
                <a16:creationId xmlns:a16="http://schemas.microsoft.com/office/drawing/2014/main" id="{B24AAD7A-DCC6-42DA-89E4-9AE9F165C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2" name="Rectangle 19">
            <a:extLst>
              <a:ext uri="{FF2B5EF4-FFF2-40B4-BE49-F238E27FC236}">
                <a16:creationId xmlns:a16="http://schemas.microsoft.com/office/drawing/2014/main" id="{523B6DAD-5FC9-4619-8525-8BE2EE351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3" name="Rectangle 21">
            <a:extLst>
              <a:ext uri="{FF2B5EF4-FFF2-40B4-BE49-F238E27FC236}">
                <a16:creationId xmlns:a16="http://schemas.microsoft.com/office/drawing/2014/main" id="{256D98C1-A954-42B2-AAA5-FCD48D34B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4" name="Rectangle 22">
            <a:extLst>
              <a:ext uri="{FF2B5EF4-FFF2-40B4-BE49-F238E27FC236}">
                <a16:creationId xmlns:a16="http://schemas.microsoft.com/office/drawing/2014/main" id="{AC9ACC5C-D563-492F-895E-70B9D2F6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5" name="Rectangle 23">
            <a:extLst>
              <a:ext uri="{FF2B5EF4-FFF2-40B4-BE49-F238E27FC236}">
                <a16:creationId xmlns:a16="http://schemas.microsoft.com/office/drawing/2014/main" id="{A281985C-F2D2-4865-8F96-0CD063029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6" name="Rectangle 26">
            <a:extLst>
              <a:ext uri="{FF2B5EF4-FFF2-40B4-BE49-F238E27FC236}">
                <a16:creationId xmlns:a16="http://schemas.microsoft.com/office/drawing/2014/main" id="{1D60FF93-1046-4D47-80C5-7E1F62156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7" name="Rectangle 27">
            <a:extLst>
              <a:ext uri="{FF2B5EF4-FFF2-40B4-BE49-F238E27FC236}">
                <a16:creationId xmlns:a16="http://schemas.microsoft.com/office/drawing/2014/main" id="{C67FFDE8-316C-4DF8-9ADE-B3A930DA5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68" name="Text Box 28">
            <a:extLst>
              <a:ext uri="{FF2B5EF4-FFF2-40B4-BE49-F238E27FC236}">
                <a16:creationId xmlns:a16="http://schemas.microsoft.com/office/drawing/2014/main" id="{F1B04980-F67E-4C0C-AEA4-D46FAE2A3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47800"/>
            <a:ext cx="7707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Definicija projekcijske ravnine volumena pogleda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69" name="Rectangle 29">
            <a:extLst>
              <a:ext uri="{FF2B5EF4-FFF2-40B4-BE49-F238E27FC236}">
                <a16:creationId xmlns:a16="http://schemas.microsoft.com/office/drawing/2014/main" id="{5F8251EF-067B-4BF8-B6F9-410BAB002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0" name="Rectangle 30">
            <a:extLst>
              <a:ext uri="{FF2B5EF4-FFF2-40B4-BE49-F238E27FC236}">
                <a16:creationId xmlns:a16="http://schemas.microsoft.com/office/drawing/2014/main" id="{547903C0-DBE9-44D4-8BE0-DD35669A5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1" name="Rectangle 31">
            <a:extLst>
              <a:ext uri="{FF2B5EF4-FFF2-40B4-BE49-F238E27FC236}">
                <a16:creationId xmlns:a16="http://schemas.microsoft.com/office/drawing/2014/main" id="{2ED36EB5-DFD0-4C13-AFDB-3A24E9A4E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2" name="Rectangle 32">
            <a:extLst>
              <a:ext uri="{FF2B5EF4-FFF2-40B4-BE49-F238E27FC236}">
                <a16:creationId xmlns:a16="http://schemas.microsoft.com/office/drawing/2014/main" id="{12F37B86-EC2F-4F47-838A-5CA3BED8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3" name="Rectangle 33">
            <a:extLst>
              <a:ext uri="{FF2B5EF4-FFF2-40B4-BE49-F238E27FC236}">
                <a16:creationId xmlns:a16="http://schemas.microsoft.com/office/drawing/2014/main" id="{1C0E0FE6-767B-4AB1-AAD6-490F04138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4" name="Rectangle 34">
            <a:extLst>
              <a:ext uri="{FF2B5EF4-FFF2-40B4-BE49-F238E27FC236}">
                <a16:creationId xmlns:a16="http://schemas.microsoft.com/office/drawing/2014/main" id="{0BF1DEFF-523A-4F5F-AC5B-5CC665B6F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5" name="Rectangle 35">
            <a:extLst>
              <a:ext uri="{FF2B5EF4-FFF2-40B4-BE49-F238E27FC236}">
                <a16:creationId xmlns:a16="http://schemas.microsoft.com/office/drawing/2014/main" id="{69B1CF53-EA3D-482E-8381-D31F0CCA3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6" name="Rectangle 37">
            <a:extLst>
              <a:ext uri="{FF2B5EF4-FFF2-40B4-BE49-F238E27FC236}">
                <a16:creationId xmlns:a16="http://schemas.microsoft.com/office/drawing/2014/main" id="{B97D3B8E-2E31-45E6-9F6D-1B130EA9A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7" name="Rectangle 39">
            <a:extLst>
              <a:ext uri="{FF2B5EF4-FFF2-40B4-BE49-F238E27FC236}">
                <a16:creationId xmlns:a16="http://schemas.microsoft.com/office/drawing/2014/main" id="{C8843926-5317-466E-BB6A-2CBC1EB90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8" name="Rectangle 46">
            <a:extLst>
              <a:ext uri="{FF2B5EF4-FFF2-40B4-BE49-F238E27FC236}">
                <a16:creationId xmlns:a16="http://schemas.microsoft.com/office/drawing/2014/main" id="{093A89E6-A7DC-4887-AF45-50754C3B8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79" name="Rectangle 47">
            <a:extLst>
              <a:ext uri="{FF2B5EF4-FFF2-40B4-BE49-F238E27FC236}">
                <a16:creationId xmlns:a16="http://schemas.microsoft.com/office/drawing/2014/main" id="{F073A554-4223-4E3A-9510-65A6CF9D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80" name="Rectangle 48">
            <a:extLst>
              <a:ext uri="{FF2B5EF4-FFF2-40B4-BE49-F238E27FC236}">
                <a16:creationId xmlns:a16="http://schemas.microsoft.com/office/drawing/2014/main" id="{9951692E-CB7C-4E98-89C5-AFB452514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81" name="Rectangle 49">
            <a:extLst>
              <a:ext uri="{FF2B5EF4-FFF2-40B4-BE49-F238E27FC236}">
                <a16:creationId xmlns:a16="http://schemas.microsoft.com/office/drawing/2014/main" id="{DA3F1192-318A-4871-9419-A771F5FF1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82" name="Rectangle 50">
            <a:extLst>
              <a:ext uri="{FF2B5EF4-FFF2-40B4-BE49-F238E27FC236}">
                <a16:creationId xmlns:a16="http://schemas.microsoft.com/office/drawing/2014/main" id="{5A5938E2-7A6D-4535-8973-9EE2181D1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83" name="Text Box 51">
            <a:extLst>
              <a:ext uri="{FF2B5EF4-FFF2-40B4-BE49-F238E27FC236}">
                <a16:creationId xmlns:a16="http://schemas.microsoft.com/office/drawing/2014/main" id="{A300EBC1-D1B6-4B93-9989-E93EF1C2F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373688"/>
            <a:ext cx="8077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Ravnina pogleda može biti bilo gdje s obzirom na objekte u svijetu ili sceni koje želimo projicirati.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84" name="Picture 52" descr="slika510">
            <a:extLst>
              <a:ext uri="{FF2B5EF4-FFF2-40B4-BE49-F238E27FC236}">
                <a16:creationId xmlns:a16="http://schemas.microsoft.com/office/drawing/2014/main" id="{3447B811-F95A-4C7E-9E3C-F0F77CC2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411480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85" name="Text Box 54">
            <a:extLst>
              <a:ext uri="{FF2B5EF4-FFF2-40B4-BE49-F238E27FC236}">
                <a16:creationId xmlns:a16="http://schemas.microsoft.com/office/drawing/2014/main" id="{C38D639C-C93D-4D34-B799-70898CE1A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286000"/>
            <a:ext cx="39751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Projekcijska ravnina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ili ravnina pogleda (view plane) određena je točkom na ravnini koju nazivamo </a:t>
            </a:r>
            <a:r>
              <a:rPr lang="hr-HR" altLang="sr-Latn-R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referentna točka pogleda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view reference point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hr-HR" altLang="sr-Latn-R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VRP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i okomicom na ravninu pogleda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view plane normal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hr-HR" altLang="sr-Latn-R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31786" name="TextBox 1">
            <a:extLst>
              <a:ext uri="{FF2B5EF4-FFF2-40B4-BE49-F238E27FC236}">
                <a16:creationId xmlns:a16="http://schemas.microsoft.com/office/drawing/2014/main" id="{7DF82893-02E3-45A5-A71A-8CEBAA039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88" y="4668838"/>
            <a:ext cx="15303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Centar projekcije</a:t>
            </a:r>
          </a:p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(PRP)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2E6983B-A95C-4A50-93D0-1E458CF73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Date Placeholder 56">
            <a:extLst>
              <a:ext uri="{FF2B5EF4-FFF2-40B4-BE49-F238E27FC236}">
                <a16:creationId xmlns:a16="http://schemas.microsoft.com/office/drawing/2014/main" id="{1031B3D8-EA89-4EC0-8359-7F383EB722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F97F999-7F50-4188-9929-2E04678F4ED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57">
            <a:extLst>
              <a:ext uri="{FF2B5EF4-FFF2-40B4-BE49-F238E27FC236}">
                <a16:creationId xmlns:a16="http://schemas.microsoft.com/office/drawing/2014/main" id="{E1B25EE8-0A9B-4021-AC41-78412721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30ACFEA-47AD-4038-88CE-4784F7E503AD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71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F3CAB14C-A9F1-4CB6-B8A4-75196BD74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4" name="Rectangle 4">
            <a:extLst>
              <a:ext uri="{FF2B5EF4-FFF2-40B4-BE49-F238E27FC236}">
                <a16:creationId xmlns:a16="http://schemas.microsoft.com/office/drawing/2014/main" id="{5780A242-3183-4AD3-8370-00F32067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5" name="Rectangle 5">
            <a:extLst>
              <a:ext uri="{FF2B5EF4-FFF2-40B4-BE49-F238E27FC236}">
                <a16:creationId xmlns:a16="http://schemas.microsoft.com/office/drawing/2014/main" id="{8F4E09D1-56D0-4887-AC46-AAAF7F64F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6" name="Rectangle 6">
            <a:extLst>
              <a:ext uri="{FF2B5EF4-FFF2-40B4-BE49-F238E27FC236}">
                <a16:creationId xmlns:a16="http://schemas.microsoft.com/office/drawing/2014/main" id="{A5AC0010-872B-493D-975C-79BC35983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7" name="Rectangle 7">
            <a:extLst>
              <a:ext uri="{FF2B5EF4-FFF2-40B4-BE49-F238E27FC236}">
                <a16:creationId xmlns:a16="http://schemas.microsoft.com/office/drawing/2014/main" id="{10EF4423-0F3A-487C-91BF-3ABA834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8" name="Rectangle 8">
            <a:extLst>
              <a:ext uri="{FF2B5EF4-FFF2-40B4-BE49-F238E27FC236}">
                <a16:creationId xmlns:a16="http://schemas.microsoft.com/office/drawing/2014/main" id="{6F77BC4D-08D1-4E96-89A9-7FBEC48E1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9" name="Rectangle 9">
            <a:extLst>
              <a:ext uri="{FF2B5EF4-FFF2-40B4-BE49-F238E27FC236}">
                <a16:creationId xmlns:a16="http://schemas.microsoft.com/office/drawing/2014/main" id="{6AF41D57-8F84-4284-BF3E-EEF271190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0" name="Rectangle 10">
            <a:extLst>
              <a:ext uri="{FF2B5EF4-FFF2-40B4-BE49-F238E27FC236}">
                <a16:creationId xmlns:a16="http://schemas.microsoft.com/office/drawing/2014/main" id="{0ED7693D-3F5D-4F0C-8171-E27E19A7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1" name="Rectangle 12">
            <a:extLst>
              <a:ext uri="{FF2B5EF4-FFF2-40B4-BE49-F238E27FC236}">
                <a16:creationId xmlns:a16="http://schemas.microsoft.com/office/drawing/2014/main" id="{44F708CF-AE26-4EA3-AF04-C25883EAF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2" name="Rectangle 13">
            <a:extLst>
              <a:ext uri="{FF2B5EF4-FFF2-40B4-BE49-F238E27FC236}">
                <a16:creationId xmlns:a16="http://schemas.microsoft.com/office/drawing/2014/main" id="{29EEBF09-64EA-4F0F-9943-F02B51E0C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3" name="Rectangle 14">
            <a:extLst>
              <a:ext uri="{FF2B5EF4-FFF2-40B4-BE49-F238E27FC236}">
                <a16:creationId xmlns:a16="http://schemas.microsoft.com/office/drawing/2014/main" id="{469CD719-631D-4EB0-BBC3-A4F2B8E7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4" name="Rectangle 15">
            <a:extLst>
              <a:ext uri="{FF2B5EF4-FFF2-40B4-BE49-F238E27FC236}">
                <a16:creationId xmlns:a16="http://schemas.microsoft.com/office/drawing/2014/main" id="{0DA8C203-FCF6-4B4A-964A-74F32BE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5" name="Rectangle 16">
            <a:extLst>
              <a:ext uri="{FF2B5EF4-FFF2-40B4-BE49-F238E27FC236}">
                <a16:creationId xmlns:a16="http://schemas.microsoft.com/office/drawing/2014/main" id="{2ECDB648-4CC6-4F92-B5BD-BB94E0556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6" name="Rectangle 17">
            <a:extLst>
              <a:ext uri="{FF2B5EF4-FFF2-40B4-BE49-F238E27FC236}">
                <a16:creationId xmlns:a16="http://schemas.microsoft.com/office/drawing/2014/main" id="{4C0BB140-509C-4737-98A3-5ED5BBF12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7" name="Rectangle 18">
            <a:extLst>
              <a:ext uri="{FF2B5EF4-FFF2-40B4-BE49-F238E27FC236}">
                <a16:creationId xmlns:a16="http://schemas.microsoft.com/office/drawing/2014/main" id="{793297AD-B10C-4F51-BD29-C6738BC1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8" name="Rectangle 19">
            <a:extLst>
              <a:ext uri="{FF2B5EF4-FFF2-40B4-BE49-F238E27FC236}">
                <a16:creationId xmlns:a16="http://schemas.microsoft.com/office/drawing/2014/main" id="{6E2E8D25-8A32-40AA-8CB1-5D2F97E5C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9" name="Rectangle 20">
            <a:extLst>
              <a:ext uri="{FF2B5EF4-FFF2-40B4-BE49-F238E27FC236}">
                <a16:creationId xmlns:a16="http://schemas.microsoft.com/office/drawing/2014/main" id="{D8A5C621-620F-4D0B-AF1C-6F5D62EB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0" name="Rectangle 21">
            <a:extLst>
              <a:ext uri="{FF2B5EF4-FFF2-40B4-BE49-F238E27FC236}">
                <a16:creationId xmlns:a16="http://schemas.microsoft.com/office/drawing/2014/main" id="{971EFD79-6FD1-4F51-A48D-4620F55C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1" name="Rectangle 22">
            <a:extLst>
              <a:ext uri="{FF2B5EF4-FFF2-40B4-BE49-F238E27FC236}">
                <a16:creationId xmlns:a16="http://schemas.microsoft.com/office/drawing/2014/main" id="{326968A8-8EEF-4A7D-B445-9B8E35D8B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2" name="Rectangle 23">
            <a:extLst>
              <a:ext uri="{FF2B5EF4-FFF2-40B4-BE49-F238E27FC236}">
                <a16:creationId xmlns:a16="http://schemas.microsoft.com/office/drawing/2014/main" id="{0329F533-F131-49DE-97BC-E46D24E66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3" name="Rectangle 24">
            <a:extLst>
              <a:ext uri="{FF2B5EF4-FFF2-40B4-BE49-F238E27FC236}">
                <a16:creationId xmlns:a16="http://schemas.microsoft.com/office/drawing/2014/main" id="{DB602149-346D-4160-AFC8-263C583A3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4" name="Rectangle 25">
            <a:extLst>
              <a:ext uri="{FF2B5EF4-FFF2-40B4-BE49-F238E27FC236}">
                <a16:creationId xmlns:a16="http://schemas.microsoft.com/office/drawing/2014/main" id="{55C09F0C-077A-4295-BD08-A02D3330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2795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95" name="Rectangle 26">
            <a:extLst>
              <a:ext uri="{FF2B5EF4-FFF2-40B4-BE49-F238E27FC236}">
                <a16:creationId xmlns:a16="http://schemas.microsoft.com/office/drawing/2014/main" id="{2761E67B-5C89-40BB-8FD4-A89FA8A44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6" name="Rectangle 27">
            <a:extLst>
              <a:ext uri="{FF2B5EF4-FFF2-40B4-BE49-F238E27FC236}">
                <a16:creationId xmlns:a16="http://schemas.microsoft.com/office/drawing/2014/main" id="{66C5E63E-C6AE-4A7C-8450-1EADB590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7" name="Text Box 28">
            <a:extLst>
              <a:ext uri="{FF2B5EF4-FFF2-40B4-BE49-F238E27FC236}">
                <a16:creationId xmlns:a16="http://schemas.microsoft.com/office/drawing/2014/main" id="{99F8B915-88AF-4522-8CBE-0A7D96A49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47800"/>
            <a:ext cx="7707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Definicija projekcijske ravnine volumena pogleda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98" name="Rectangle 29">
            <a:extLst>
              <a:ext uri="{FF2B5EF4-FFF2-40B4-BE49-F238E27FC236}">
                <a16:creationId xmlns:a16="http://schemas.microsoft.com/office/drawing/2014/main" id="{AA70CBA9-09F1-43B3-8BEE-6D182D9E3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99" name="Rectangle 30">
            <a:extLst>
              <a:ext uri="{FF2B5EF4-FFF2-40B4-BE49-F238E27FC236}">
                <a16:creationId xmlns:a16="http://schemas.microsoft.com/office/drawing/2014/main" id="{D9ADBA23-5F83-4877-A1E6-B8D155929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0" name="Rectangle 31">
            <a:extLst>
              <a:ext uri="{FF2B5EF4-FFF2-40B4-BE49-F238E27FC236}">
                <a16:creationId xmlns:a16="http://schemas.microsoft.com/office/drawing/2014/main" id="{EFFE94BF-04FA-4796-93DC-6DF4F92F3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1" name="Rectangle 32">
            <a:extLst>
              <a:ext uri="{FF2B5EF4-FFF2-40B4-BE49-F238E27FC236}">
                <a16:creationId xmlns:a16="http://schemas.microsoft.com/office/drawing/2014/main" id="{EDF00EDD-2A89-4579-89E8-FD208F366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2" name="Rectangle 33">
            <a:extLst>
              <a:ext uri="{FF2B5EF4-FFF2-40B4-BE49-F238E27FC236}">
                <a16:creationId xmlns:a16="http://schemas.microsoft.com/office/drawing/2014/main" id="{6A466240-67F9-42C6-BBA4-1B03EF0EA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3" name="Rectangle 34">
            <a:extLst>
              <a:ext uri="{FF2B5EF4-FFF2-40B4-BE49-F238E27FC236}">
                <a16:creationId xmlns:a16="http://schemas.microsoft.com/office/drawing/2014/main" id="{6E1059F0-4829-471A-9448-536E812EB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4" name="Rectangle 35">
            <a:extLst>
              <a:ext uri="{FF2B5EF4-FFF2-40B4-BE49-F238E27FC236}">
                <a16:creationId xmlns:a16="http://schemas.microsoft.com/office/drawing/2014/main" id="{5A453F27-6740-4F17-AFCC-48E4772F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5" name="Rectangle 36">
            <a:extLst>
              <a:ext uri="{FF2B5EF4-FFF2-40B4-BE49-F238E27FC236}">
                <a16:creationId xmlns:a16="http://schemas.microsoft.com/office/drawing/2014/main" id="{1983A1AA-B2BA-479C-A7C3-596993756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6" name="Rectangle 37">
            <a:extLst>
              <a:ext uri="{FF2B5EF4-FFF2-40B4-BE49-F238E27FC236}">
                <a16:creationId xmlns:a16="http://schemas.microsoft.com/office/drawing/2014/main" id="{6E1AE1B8-BFDE-4D11-9E0E-088AF96BA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7" name="Rectangle 38">
            <a:extLst>
              <a:ext uri="{FF2B5EF4-FFF2-40B4-BE49-F238E27FC236}">
                <a16:creationId xmlns:a16="http://schemas.microsoft.com/office/drawing/2014/main" id="{5F665F18-D0C1-49BC-956D-A4D44DCCC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8" name="Rectangle 39">
            <a:extLst>
              <a:ext uri="{FF2B5EF4-FFF2-40B4-BE49-F238E27FC236}">
                <a16:creationId xmlns:a16="http://schemas.microsoft.com/office/drawing/2014/main" id="{DFB68B8B-DF3A-4B7B-A90B-FC1D140A2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09" name="Rectangle 41">
            <a:extLst>
              <a:ext uri="{FF2B5EF4-FFF2-40B4-BE49-F238E27FC236}">
                <a16:creationId xmlns:a16="http://schemas.microsoft.com/office/drawing/2014/main" id="{2CF9D1C4-ADA2-48FB-BDE8-1029C425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0" name="Rectangle 42">
            <a:extLst>
              <a:ext uri="{FF2B5EF4-FFF2-40B4-BE49-F238E27FC236}">
                <a16:creationId xmlns:a16="http://schemas.microsoft.com/office/drawing/2014/main" id="{47844212-4237-4329-AECA-C89C67539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1" name="Rectangle 43">
            <a:extLst>
              <a:ext uri="{FF2B5EF4-FFF2-40B4-BE49-F238E27FC236}">
                <a16:creationId xmlns:a16="http://schemas.microsoft.com/office/drawing/2014/main" id="{8080FD56-DFE3-46B4-9F50-EBEA11C31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09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2" name="Rectangle 44">
            <a:extLst>
              <a:ext uri="{FF2B5EF4-FFF2-40B4-BE49-F238E27FC236}">
                <a16:creationId xmlns:a16="http://schemas.microsoft.com/office/drawing/2014/main" id="{08B64032-68E4-4884-958C-91CAC40B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3" name="Rectangle 45">
            <a:extLst>
              <a:ext uri="{FF2B5EF4-FFF2-40B4-BE49-F238E27FC236}">
                <a16:creationId xmlns:a16="http://schemas.microsoft.com/office/drawing/2014/main" id="{9752E6AC-DFB5-487F-A087-85F0C44B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22145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14" name="Rectangle 46">
            <a:extLst>
              <a:ext uri="{FF2B5EF4-FFF2-40B4-BE49-F238E27FC236}">
                <a16:creationId xmlns:a16="http://schemas.microsoft.com/office/drawing/2014/main" id="{E5C72636-6E23-4246-8795-4C7908773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5" name="Rectangle 47">
            <a:extLst>
              <a:ext uri="{FF2B5EF4-FFF2-40B4-BE49-F238E27FC236}">
                <a16:creationId xmlns:a16="http://schemas.microsoft.com/office/drawing/2014/main" id="{A2AC8EEE-593C-43D1-910B-4766F778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6" name="Rectangle 48">
            <a:extLst>
              <a:ext uri="{FF2B5EF4-FFF2-40B4-BE49-F238E27FC236}">
                <a16:creationId xmlns:a16="http://schemas.microsoft.com/office/drawing/2014/main" id="{0FF234E7-E29A-4DE3-A25F-C9CE9FB63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7" name="Rectangle 49">
            <a:extLst>
              <a:ext uri="{FF2B5EF4-FFF2-40B4-BE49-F238E27FC236}">
                <a16:creationId xmlns:a16="http://schemas.microsoft.com/office/drawing/2014/main" id="{FFA4C953-9020-40A0-BDC9-6D1EEA3CC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8" name="Rectangle 50">
            <a:extLst>
              <a:ext uri="{FF2B5EF4-FFF2-40B4-BE49-F238E27FC236}">
                <a16:creationId xmlns:a16="http://schemas.microsoft.com/office/drawing/2014/main" id="{03ABE79F-8D95-4729-B099-6DBE7B3AE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9" name="Rectangle 52">
            <a:extLst>
              <a:ext uri="{FF2B5EF4-FFF2-40B4-BE49-F238E27FC236}">
                <a16:creationId xmlns:a16="http://schemas.microsoft.com/office/drawing/2014/main" id="{18E438E1-4202-40D2-9872-2ED64061F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2820" name="Picture 53" descr="slika510">
            <a:extLst>
              <a:ext uri="{FF2B5EF4-FFF2-40B4-BE49-F238E27FC236}">
                <a16:creationId xmlns:a16="http://schemas.microsoft.com/office/drawing/2014/main" id="{BC0AF723-5F7C-4BDC-940C-46DD04D9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21" name="Text Box 54">
            <a:extLst>
              <a:ext uri="{FF2B5EF4-FFF2-40B4-BE49-F238E27FC236}">
                <a16:creationId xmlns:a16="http://schemas.microsoft.com/office/drawing/2014/main" id="{7E8E9289-2E5D-49D5-8BF9-A989216CE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286000"/>
            <a:ext cx="433546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Uz zadanu ravninu pogleda, potreban je i prozor na toj ravnini.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Za definiranje </a:t>
            </a:r>
            <a:r>
              <a:rPr lang="hr-HR" altLang="sr-Latn-RS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prozora u ravnini pogleda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potrebno je odrediti minimalne i maksimalne vrijednosti koordinata prozora duž dvije ortogonalne osi.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CFEE29-5967-4EED-8AEE-7E1FCC5A30A0}"/>
              </a:ext>
            </a:extLst>
          </p:cNvPr>
          <p:cNvCxnSpPr/>
          <p:nvPr/>
        </p:nvCxnSpPr>
        <p:spPr>
          <a:xfrm flipH="1">
            <a:off x="3009900" y="3573463"/>
            <a:ext cx="1778000" cy="2159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23" name="TextBox 54">
            <a:extLst>
              <a:ext uri="{FF2B5EF4-FFF2-40B4-BE49-F238E27FC236}">
                <a16:creationId xmlns:a16="http://schemas.microsoft.com/office/drawing/2014/main" id="{43659646-5909-4459-A394-DD869C99B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88" y="4508500"/>
            <a:ext cx="15303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Centar projekcije</a:t>
            </a:r>
          </a:p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(PRP)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09280CB-F3D4-4269-A09E-D5F2A086D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563" y="382588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endParaRPr lang="en-GB" altLang="sr-Latn-RS" sz="2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Date Placeholder 56">
            <a:extLst>
              <a:ext uri="{FF2B5EF4-FFF2-40B4-BE49-F238E27FC236}">
                <a16:creationId xmlns:a16="http://schemas.microsoft.com/office/drawing/2014/main" id="{A5D8BA4F-ABCC-41A8-B6B6-A00F0F5507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50D830D-BD21-4BD7-9F88-16888CBC850E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6" name="Slide Number Placeholder 57">
            <a:extLst>
              <a:ext uri="{FF2B5EF4-FFF2-40B4-BE49-F238E27FC236}">
                <a16:creationId xmlns:a16="http://schemas.microsoft.com/office/drawing/2014/main" id="{B3F81C5D-35BE-4A27-91E3-241118E7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3D7F715-89E9-4453-A2B7-91578AE9EBF5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72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2668187D-78CA-4CBD-836C-FF496F8D4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Rectangle 4">
            <a:extLst>
              <a:ext uri="{FF2B5EF4-FFF2-40B4-BE49-F238E27FC236}">
                <a16:creationId xmlns:a16="http://schemas.microsoft.com/office/drawing/2014/main" id="{ABBF7DF4-E421-4BF5-BD7C-FE428232E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9" name="Rectangle 5">
            <a:extLst>
              <a:ext uri="{FF2B5EF4-FFF2-40B4-BE49-F238E27FC236}">
                <a16:creationId xmlns:a16="http://schemas.microsoft.com/office/drawing/2014/main" id="{A0B9C297-584D-4984-8D63-B77B4DF8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Rectangle 6">
            <a:extLst>
              <a:ext uri="{FF2B5EF4-FFF2-40B4-BE49-F238E27FC236}">
                <a16:creationId xmlns:a16="http://schemas.microsoft.com/office/drawing/2014/main" id="{F71F5DB4-2E29-4CA4-86B9-EB95E9611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1" name="Rectangle 7">
            <a:extLst>
              <a:ext uri="{FF2B5EF4-FFF2-40B4-BE49-F238E27FC236}">
                <a16:creationId xmlns:a16="http://schemas.microsoft.com/office/drawing/2014/main" id="{E9AB6A09-9FEF-4A33-9C50-1B1B433C8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2" name="Rectangle 8">
            <a:extLst>
              <a:ext uri="{FF2B5EF4-FFF2-40B4-BE49-F238E27FC236}">
                <a16:creationId xmlns:a16="http://schemas.microsoft.com/office/drawing/2014/main" id="{938FFE85-9B47-43BD-9F5F-6D7F744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3" name="Rectangle 9">
            <a:extLst>
              <a:ext uri="{FF2B5EF4-FFF2-40B4-BE49-F238E27FC236}">
                <a16:creationId xmlns:a16="http://schemas.microsoft.com/office/drawing/2014/main" id="{ED65FD5B-E547-4030-BE34-CBB6D459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4" name="Rectangle 10">
            <a:extLst>
              <a:ext uri="{FF2B5EF4-FFF2-40B4-BE49-F238E27FC236}">
                <a16:creationId xmlns:a16="http://schemas.microsoft.com/office/drawing/2014/main" id="{C35DB016-D20C-4342-BF69-9938727E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5" name="Rectangle 12">
            <a:extLst>
              <a:ext uri="{FF2B5EF4-FFF2-40B4-BE49-F238E27FC236}">
                <a16:creationId xmlns:a16="http://schemas.microsoft.com/office/drawing/2014/main" id="{A99D1806-4760-4A8D-9542-02E703BE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6" name="Rectangle 13">
            <a:extLst>
              <a:ext uri="{FF2B5EF4-FFF2-40B4-BE49-F238E27FC236}">
                <a16:creationId xmlns:a16="http://schemas.microsoft.com/office/drawing/2014/main" id="{C48176A1-3EAD-4C1A-B4A4-2B5AF1813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7" name="Rectangle 14">
            <a:extLst>
              <a:ext uri="{FF2B5EF4-FFF2-40B4-BE49-F238E27FC236}">
                <a16:creationId xmlns:a16="http://schemas.microsoft.com/office/drawing/2014/main" id="{0D951507-6F40-4D32-9C7C-62B2B3AA5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8" name="Rectangle 15">
            <a:extLst>
              <a:ext uri="{FF2B5EF4-FFF2-40B4-BE49-F238E27FC236}">
                <a16:creationId xmlns:a16="http://schemas.microsoft.com/office/drawing/2014/main" id="{ACFB9326-01D6-417A-AC7F-ADF5D56FE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9" name="Rectangle 16">
            <a:extLst>
              <a:ext uri="{FF2B5EF4-FFF2-40B4-BE49-F238E27FC236}">
                <a16:creationId xmlns:a16="http://schemas.microsoft.com/office/drawing/2014/main" id="{29758C29-76FE-4822-865F-3C75D59C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0" name="Rectangle 17">
            <a:extLst>
              <a:ext uri="{FF2B5EF4-FFF2-40B4-BE49-F238E27FC236}">
                <a16:creationId xmlns:a16="http://schemas.microsoft.com/office/drawing/2014/main" id="{C3D47F67-9F32-479F-A3A2-41AA7EB4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1" name="Rectangle 18">
            <a:extLst>
              <a:ext uri="{FF2B5EF4-FFF2-40B4-BE49-F238E27FC236}">
                <a16:creationId xmlns:a16="http://schemas.microsoft.com/office/drawing/2014/main" id="{F31C7A3D-FBC3-44EA-BA90-B04969F40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2" name="Rectangle 19">
            <a:extLst>
              <a:ext uri="{FF2B5EF4-FFF2-40B4-BE49-F238E27FC236}">
                <a16:creationId xmlns:a16="http://schemas.microsoft.com/office/drawing/2014/main" id="{C0D0C778-8E15-4271-BD32-A9D6628F1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3" name="Rectangle 20">
            <a:extLst>
              <a:ext uri="{FF2B5EF4-FFF2-40B4-BE49-F238E27FC236}">
                <a16:creationId xmlns:a16="http://schemas.microsoft.com/office/drawing/2014/main" id="{3A9CF2CD-F301-429F-AC0B-0209AE885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4" name="Rectangle 21">
            <a:extLst>
              <a:ext uri="{FF2B5EF4-FFF2-40B4-BE49-F238E27FC236}">
                <a16:creationId xmlns:a16="http://schemas.microsoft.com/office/drawing/2014/main" id="{025E4010-E133-4459-AF51-2681DDF6B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5" name="Rectangle 22">
            <a:extLst>
              <a:ext uri="{FF2B5EF4-FFF2-40B4-BE49-F238E27FC236}">
                <a16:creationId xmlns:a16="http://schemas.microsoft.com/office/drawing/2014/main" id="{6F13E555-14D1-45F9-A5DA-758C6B2AA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6" name="Rectangle 23">
            <a:extLst>
              <a:ext uri="{FF2B5EF4-FFF2-40B4-BE49-F238E27FC236}">
                <a16:creationId xmlns:a16="http://schemas.microsoft.com/office/drawing/2014/main" id="{DC67B083-92B3-4ECE-A34B-CEB88516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7" name="Rectangle 24">
            <a:extLst>
              <a:ext uri="{FF2B5EF4-FFF2-40B4-BE49-F238E27FC236}">
                <a16:creationId xmlns:a16="http://schemas.microsoft.com/office/drawing/2014/main" id="{2A633C04-18BC-47AA-A06C-8AB1F3557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8" name="Rectangle 26">
            <a:extLst>
              <a:ext uri="{FF2B5EF4-FFF2-40B4-BE49-F238E27FC236}">
                <a16:creationId xmlns:a16="http://schemas.microsoft.com/office/drawing/2014/main" id="{51FFBECE-0070-48CE-8958-DF5283170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19" name="Rectangle 27">
            <a:extLst>
              <a:ext uri="{FF2B5EF4-FFF2-40B4-BE49-F238E27FC236}">
                <a16:creationId xmlns:a16="http://schemas.microsoft.com/office/drawing/2014/main" id="{49CF9BFB-1BB2-4550-B027-582F7E6BF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0" name="Text Box 28">
            <a:extLst>
              <a:ext uri="{FF2B5EF4-FFF2-40B4-BE49-F238E27FC236}">
                <a16:creationId xmlns:a16="http://schemas.microsoft.com/office/drawing/2014/main" id="{41985B62-54F8-40E0-845E-4787BC4B5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1447800"/>
            <a:ext cx="7707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Definicija projekcijske ravnine volumena pogleda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21" name="Rectangle 29">
            <a:extLst>
              <a:ext uri="{FF2B5EF4-FFF2-40B4-BE49-F238E27FC236}">
                <a16:creationId xmlns:a16="http://schemas.microsoft.com/office/drawing/2014/main" id="{9699365C-2B23-4A1F-AE8D-33B644F8F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2" name="Rectangle 30">
            <a:extLst>
              <a:ext uri="{FF2B5EF4-FFF2-40B4-BE49-F238E27FC236}">
                <a16:creationId xmlns:a16="http://schemas.microsoft.com/office/drawing/2014/main" id="{697C1F01-BBAB-436B-AD60-47DBBB9B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3" name="Rectangle 31">
            <a:extLst>
              <a:ext uri="{FF2B5EF4-FFF2-40B4-BE49-F238E27FC236}">
                <a16:creationId xmlns:a16="http://schemas.microsoft.com/office/drawing/2014/main" id="{C0ED6DB2-E1C8-4921-8673-65B92A5AE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4" name="Rectangle 32">
            <a:extLst>
              <a:ext uri="{FF2B5EF4-FFF2-40B4-BE49-F238E27FC236}">
                <a16:creationId xmlns:a16="http://schemas.microsoft.com/office/drawing/2014/main" id="{66E416F1-43F3-4DE3-820F-83A448F3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5" name="Rectangle 33">
            <a:extLst>
              <a:ext uri="{FF2B5EF4-FFF2-40B4-BE49-F238E27FC236}">
                <a16:creationId xmlns:a16="http://schemas.microsoft.com/office/drawing/2014/main" id="{8EEEBDF2-24DE-485F-A1E5-FC075C675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6" name="Rectangle 34">
            <a:extLst>
              <a:ext uri="{FF2B5EF4-FFF2-40B4-BE49-F238E27FC236}">
                <a16:creationId xmlns:a16="http://schemas.microsoft.com/office/drawing/2014/main" id="{0F978999-AC9B-4E0A-BE37-52115EB65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7" name="Rectangle 35">
            <a:extLst>
              <a:ext uri="{FF2B5EF4-FFF2-40B4-BE49-F238E27FC236}">
                <a16:creationId xmlns:a16="http://schemas.microsoft.com/office/drawing/2014/main" id="{5DE07DE2-52E3-4EB8-A570-DAAE60A6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8" name="Rectangle 36">
            <a:extLst>
              <a:ext uri="{FF2B5EF4-FFF2-40B4-BE49-F238E27FC236}">
                <a16:creationId xmlns:a16="http://schemas.microsoft.com/office/drawing/2014/main" id="{BCB2E10C-E556-4C21-91F2-266352081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29" name="Rectangle 37">
            <a:extLst>
              <a:ext uri="{FF2B5EF4-FFF2-40B4-BE49-F238E27FC236}">
                <a16:creationId xmlns:a16="http://schemas.microsoft.com/office/drawing/2014/main" id="{795BD383-DDFE-4899-9862-FCBF2E68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0" name="Rectangle 38">
            <a:extLst>
              <a:ext uri="{FF2B5EF4-FFF2-40B4-BE49-F238E27FC236}">
                <a16:creationId xmlns:a16="http://schemas.microsoft.com/office/drawing/2014/main" id="{4B6187A1-1FC6-4BDC-AAFD-924C2F5AB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1" name="Rectangle 39">
            <a:extLst>
              <a:ext uri="{FF2B5EF4-FFF2-40B4-BE49-F238E27FC236}">
                <a16:creationId xmlns:a16="http://schemas.microsoft.com/office/drawing/2014/main" id="{87B7540C-2CD4-4B60-88F1-30D76034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2" name="Rectangle 41">
            <a:extLst>
              <a:ext uri="{FF2B5EF4-FFF2-40B4-BE49-F238E27FC236}">
                <a16:creationId xmlns:a16="http://schemas.microsoft.com/office/drawing/2014/main" id="{F0B335C8-D1EF-4DEB-A990-19DF73B84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3" name="Rectangle 42">
            <a:extLst>
              <a:ext uri="{FF2B5EF4-FFF2-40B4-BE49-F238E27FC236}">
                <a16:creationId xmlns:a16="http://schemas.microsoft.com/office/drawing/2014/main" id="{BEB07778-2461-418C-8DCE-03B18F5C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4" name="Rectangle 43">
            <a:extLst>
              <a:ext uri="{FF2B5EF4-FFF2-40B4-BE49-F238E27FC236}">
                <a16:creationId xmlns:a16="http://schemas.microsoft.com/office/drawing/2014/main" id="{81E7DF5B-F3C4-4E0D-A87E-714FE2EAF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09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5" name="Rectangle 44">
            <a:extLst>
              <a:ext uri="{FF2B5EF4-FFF2-40B4-BE49-F238E27FC236}">
                <a16:creationId xmlns:a16="http://schemas.microsoft.com/office/drawing/2014/main" id="{796188D4-6374-462D-8019-E07F3E25E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6" name="Rectangle 46">
            <a:extLst>
              <a:ext uri="{FF2B5EF4-FFF2-40B4-BE49-F238E27FC236}">
                <a16:creationId xmlns:a16="http://schemas.microsoft.com/office/drawing/2014/main" id="{808F7305-6E1D-4604-9F5E-63770F6A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7" name="Rectangle 47">
            <a:extLst>
              <a:ext uri="{FF2B5EF4-FFF2-40B4-BE49-F238E27FC236}">
                <a16:creationId xmlns:a16="http://schemas.microsoft.com/office/drawing/2014/main" id="{B3098D07-A185-4872-8649-E11986D4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8" name="Rectangle 48">
            <a:extLst>
              <a:ext uri="{FF2B5EF4-FFF2-40B4-BE49-F238E27FC236}">
                <a16:creationId xmlns:a16="http://schemas.microsoft.com/office/drawing/2014/main" id="{DE22D822-E9EE-428A-806B-2B54D4982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39" name="Rectangle 49">
            <a:extLst>
              <a:ext uri="{FF2B5EF4-FFF2-40B4-BE49-F238E27FC236}">
                <a16:creationId xmlns:a16="http://schemas.microsoft.com/office/drawing/2014/main" id="{B40D3B6F-D5B0-45A7-B1B5-8DA115F45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40" name="Rectangle 50">
            <a:extLst>
              <a:ext uri="{FF2B5EF4-FFF2-40B4-BE49-F238E27FC236}">
                <a16:creationId xmlns:a16="http://schemas.microsoft.com/office/drawing/2014/main" id="{F91FE8D3-2C33-44CA-BEF9-271027CCB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41" name="Rectangle 51">
            <a:extLst>
              <a:ext uri="{FF2B5EF4-FFF2-40B4-BE49-F238E27FC236}">
                <a16:creationId xmlns:a16="http://schemas.microsoft.com/office/drawing/2014/main" id="{B636E5B2-54D9-4D96-A8DD-8E9AC870E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3842" name="Picture 52" descr="slika510">
            <a:extLst>
              <a:ext uri="{FF2B5EF4-FFF2-40B4-BE49-F238E27FC236}">
                <a16:creationId xmlns:a16="http://schemas.microsoft.com/office/drawing/2014/main" id="{478EA271-61A4-4958-B579-D3E07B07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43" name="Text Box 53">
            <a:extLst>
              <a:ext uri="{FF2B5EF4-FFF2-40B4-BE49-F238E27FC236}">
                <a16:creationId xmlns:a16="http://schemas.microsoft.com/office/drawing/2014/main" id="{66CB1B25-E19A-4822-81A6-C2BA41376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286000"/>
            <a:ext cx="44069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Ove osi su dio 3D referentnog koordinatnog sustava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View Reference Coordinate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- VRC).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Ishodište VRC sustava je točka </a:t>
            </a:r>
            <a:r>
              <a:rPr lang="hr-HR" altLang="sr-Latn-R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VRP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Smjer osi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se određuje tako da jedinični vektori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formiraju koordinatni sustav po pravilu desne ruke </a:t>
            </a:r>
          </a:p>
        </p:txBody>
      </p:sp>
      <p:sp>
        <p:nvSpPr>
          <p:cNvPr id="33844" name="TextBox 51">
            <a:extLst>
              <a:ext uri="{FF2B5EF4-FFF2-40B4-BE49-F238E27FC236}">
                <a16:creationId xmlns:a16="http://schemas.microsoft.com/office/drawing/2014/main" id="{C75BA768-3F7B-41B4-9E2A-E2FDDE07C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88" y="4508500"/>
            <a:ext cx="15303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Centar projekcije</a:t>
            </a:r>
          </a:p>
          <a:p>
            <a:pPr algn="ctr"/>
            <a:r>
              <a:rPr lang="hr-HR" altLang="sr-Latn-RS" sz="1200" b="1">
                <a:solidFill>
                  <a:schemeClr val="tx1"/>
                </a:solidFill>
                <a:latin typeface="Arial Narrow" panose="020B0606020202030204" pitchFamily="34" charset="0"/>
              </a:rPr>
              <a:t>(PRP)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673AFC1-AA67-4ED0-909C-B69AE4091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863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Volumen pogleda (projekcijski volumen)</a:t>
            </a:r>
            <a:r>
              <a:rPr lang="en-GB" altLang="sr-Latn-R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819" name="Date Placeholder 2">
            <a:extLst>
              <a:ext uri="{FF2B5EF4-FFF2-40B4-BE49-F238E27FC236}">
                <a16:creationId xmlns:a16="http://schemas.microsoft.com/office/drawing/2014/main" id="{B8A100E2-75FA-4567-A361-6001A8286E7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7515019-DBE6-4E0F-BE8A-8F733375AA9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Slide Number Placeholder 4">
            <a:extLst>
              <a:ext uri="{FF2B5EF4-FFF2-40B4-BE49-F238E27FC236}">
                <a16:creationId xmlns:a16="http://schemas.microsoft.com/office/drawing/2014/main" id="{FC45F022-0D28-498B-A849-EF685F90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97DC2A2-34E3-4534-AACC-DCE3217E3286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73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060B0D08-B165-40E3-83EE-7F187381C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46B0E41C-72C3-4D58-B61C-32969421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3" name="Rectangle 5">
            <a:extLst>
              <a:ext uri="{FF2B5EF4-FFF2-40B4-BE49-F238E27FC236}">
                <a16:creationId xmlns:a16="http://schemas.microsoft.com/office/drawing/2014/main" id="{05BD46E2-FAC7-4D03-9088-C5B191E68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4" name="Rectangle 6">
            <a:extLst>
              <a:ext uri="{FF2B5EF4-FFF2-40B4-BE49-F238E27FC236}">
                <a16:creationId xmlns:a16="http://schemas.microsoft.com/office/drawing/2014/main" id="{23C5C572-B80F-471E-BED4-29B7FCE70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5" name="Rectangle 7">
            <a:extLst>
              <a:ext uri="{FF2B5EF4-FFF2-40B4-BE49-F238E27FC236}">
                <a16:creationId xmlns:a16="http://schemas.microsoft.com/office/drawing/2014/main" id="{59E24E97-4BCB-4A1F-A85B-8F6F184A4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6" name="Rectangle 8">
            <a:extLst>
              <a:ext uri="{FF2B5EF4-FFF2-40B4-BE49-F238E27FC236}">
                <a16:creationId xmlns:a16="http://schemas.microsoft.com/office/drawing/2014/main" id="{B23C2D38-E47D-4D44-88CA-175AB4F1E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7" name="Rectangle 9">
            <a:extLst>
              <a:ext uri="{FF2B5EF4-FFF2-40B4-BE49-F238E27FC236}">
                <a16:creationId xmlns:a16="http://schemas.microsoft.com/office/drawing/2014/main" id="{9AED7F2A-483E-48C6-AC59-CAC45E43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8" name="Rectangle 10">
            <a:extLst>
              <a:ext uri="{FF2B5EF4-FFF2-40B4-BE49-F238E27FC236}">
                <a16:creationId xmlns:a16="http://schemas.microsoft.com/office/drawing/2014/main" id="{ADDBE38B-2A76-43F5-BDC2-CE3254B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9" name="Rectangle 12">
            <a:extLst>
              <a:ext uri="{FF2B5EF4-FFF2-40B4-BE49-F238E27FC236}">
                <a16:creationId xmlns:a16="http://schemas.microsoft.com/office/drawing/2014/main" id="{9E0DA81D-551A-4BD5-9820-455CD5BA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0" name="Rectangle 13">
            <a:extLst>
              <a:ext uri="{FF2B5EF4-FFF2-40B4-BE49-F238E27FC236}">
                <a16:creationId xmlns:a16="http://schemas.microsoft.com/office/drawing/2014/main" id="{1864EA28-FAA8-42C8-B336-A39F5534A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1" name="Rectangle 14">
            <a:extLst>
              <a:ext uri="{FF2B5EF4-FFF2-40B4-BE49-F238E27FC236}">
                <a16:creationId xmlns:a16="http://schemas.microsoft.com/office/drawing/2014/main" id="{AC0FB024-B062-4817-83BF-197A60D6D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2" name="Rectangle 15">
            <a:extLst>
              <a:ext uri="{FF2B5EF4-FFF2-40B4-BE49-F238E27FC236}">
                <a16:creationId xmlns:a16="http://schemas.microsoft.com/office/drawing/2014/main" id="{98F0CE42-EC20-4436-8387-26705FF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3" name="Rectangle 16">
            <a:extLst>
              <a:ext uri="{FF2B5EF4-FFF2-40B4-BE49-F238E27FC236}">
                <a16:creationId xmlns:a16="http://schemas.microsoft.com/office/drawing/2014/main" id="{7CD3C6FA-3F5F-4AA2-96CA-6171B57B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4" name="Rectangle 17">
            <a:extLst>
              <a:ext uri="{FF2B5EF4-FFF2-40B4-BE49-F238E27FC236}">
                <a16:creationId xmlns:a16="http://schemas.microsoft.com/office/drawing/2014/main" id="{CCEB4D8D-7C25-48E7-BA1E-24DBC542B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5" name="Rectangle 18">
            <a:extLst>
              <a:ext uri="{FF2B5EF4-FFF2-40B4-BE49-F238E27FC236}">
                <a16:creationId xmlns:a16="http://schemas.microsoft.com/office/drawing/2014/main" id="{237CB946-0A9E-4CF8-85C5-87F9D6931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6" name="Rectangle 19">
            <a:extLst>
              <a:ext uri="{FF2B5EF4-FFF2-40B4-BE49-F238E27FC236}">
                <a16:creationId xmlns:a16="http://schemas.microsoft.com/office/drawing/2014/main" id="{933A2172-5796-4011-91FB-D4DCBB3D9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7" name="Rectangle 20">
            <a:extLst>
              <a:ext uri="{FF2B5EF4-FFF2-40B4-BE49-F238E27FC236}">
                <a16:creationId xmlns:a16="http://schemas.microsoft.com/office/drawing/2014/main" id="{323B4A1B-644D-4B1D-ABCF-7B38043EF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8" name="Rectangle 21">
            <a:extLst>
              <a:ext uri="{FF2B5EF4-FFF2-40B4-BE49-F238E27FC236}">
                <a16:creationId xmlns:a16="http://schemas.microsoft.com/office/drawing/2014/main" id="{F9F9CBE9-D7F5-4C1D-A518-085C125D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39" name="Rectangle 22">
            <a:extLst>
              <a:ext uri="{FF2B5EF4-FFF2-40B4-BE49-F238E27FC236}">
                <a16:creationId xmlns:a16="http://schemas.microsoft.com/office/drawing/2014/main" id="{70BF3BF3-D4E9-43EF-9D60-DC347652F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0" name="Rectangle 23">
            <a:extLst>
              <a:ext uri="{FF2B5EF4-FFF2-40B4-BE49-F238E27FC236}">
                <a16:creationId xmlns:a16="http://schemas.microsoft.com/office/drawing/2014/main" id="{A50BD1D4-F571-45A7-A8D5-60ED27384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1" name="Rectangle 24">
            <a:extLst>
              <a:ext uri="{FF2B5EF4-FFF2-40B4-BE49-F238E27FC236}">
                <a16:creationId xmlns:a16="http://schemas.microsoft.com/office/drawing/2014/main" id="{CD67729C-FD35-480E-AF6B-ABBF98311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2" name="Rectangle 26">
            <a:extLst>
              <a:ext uri="{FF2B5EF4-FFF2-40B4-BE49-F238E27FC236}">
                <a16:creationId xmlns:a16="http://schemas.microsoft.com/office/drawing/2014/main" id="{43AAC068-61DF-458F-B506-C0C54D139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3" name="Rectangle 27">
            <a:extLst>
              <a:ext uri="{FF2B5EF4-FFF2-40B4-BE49-F238E27FC236}">
                <a16:creationId xmlns:a16="http://schemas.microsoft.com/office/drawing/2014/main" id="{6363AF05-4841-4D9E-A535-A07E16B58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4" name="Rectangle 29">
            <a:extLst>
              <a:ext uri="{FF2B5EF4-FFF2-40B4-BE49-F238E27FC236}">
                <a16:creationId xmlns:a16="http://schemas.microsoft.com/office/drawing/2014/main" id="{EC3ED717-6288-4C93-A62E-3C80775DC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5" name="Rectangle 30">
            <a:extLst>
              <a:ext uri="{FF2B5EF4-FFF2-40B4-BE49-F238E27FC236}">
                <a16:creationId xmlns:a16="http://schemas.microsoft.com/office/drawing/2014/main" id="{0BF423E0-3A19-40CB-902F-EC52D3C94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6" name="Rectangle 31">
            <a:extLst>
              <a:ext uri="{FF2B5EF4-FFF2-40B4-BE49-F238E27FC236}">
                <a16:creationId xmlns:a16="http://schemas.microsoft.com/office/drawing/2014/main" id="{422894BA-5772-4E96-9291-B61704768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7" name="Rectangle 32">
            <a:extLst>
              <a:ext uri="{FF2B5EF4-FFF2-40B4-BE49-F238E27FC236}">
                <a16:creationId xmlns:a16="http://schemas.microsoft.com/office/drawing/2014/main" id="{3CED9D78-81CA-4B5D-BE07-C0D5D4B05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8" name="Rectangle 33">
            <a:extLst>
              <a:ext uri="{FF2B5EF4-FFF2-40B4-BE49-F238E27FC236}">
                <a16:creationId xmlns:a16="http://schemas.microsoft.com/office/drawing/2014/main" id="{A4C03865-6E81-47C6-988B-62099A7CC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49" name="Rectangle 34">
            <a:extLst>
              <a:ext uri="{FF2B5EF4-FFF2-40B4-BE49-F238E27FC236}">
                <a16:creationId xmlns:a16="http://schemas.microsoft.com/office/drawing/2014/main" id="{8C49E0E1-8E55-4D59-8A62-DD1984252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0" name="Rectangle 35">
            <a:extLst>
              <a:ext uri="{FF2B5EF4-FFF2-40B4-BE49-F238E27FC236}">
                <a16:creationId xmlns:a16="http://schemas.microsoft.com/office/drawing/2014/main" id="{6EC34CEA-4354-4346-A381-A89DF2C0F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1" name="Rectangle 36">
            <a:extLst>
              <a:ext uri="{FF2B5EF4-FFF2-40B4-BE49-F238E27FC236}">
                <a16:creationId xmlns:a16="http://schemas.microsoft.com/office/drawing/2014/main" id="{0F243DF5-DB6B-420C-987A-C69A525E1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2" name="Rectangle 37">
            <a:extLst>
              <a:ext uri="{FF2B5EF4-FFF2-40B4-BE49-F238E27FC236}">
                <a16:creationId xmlns:a16="http://schemas.microsoft.com/office/drawing/2014/main" id="{54F90EED-25E4-4ABF-9F06-E65F7DBC2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3" name="Rectangle 38">
            <a:extLst>
              <a:ext uri="{FF2B5EF4-FFF2-40B4-BE49-F238E27FC236}">
                <a16:creationId xmlns:a16="http://schemas.microsoft.com/office/drawing/2014/main" id="{09F725BF-039E-4694-91C2-E06C5714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4" name="Rectangle 39">
            <a:extLst>
              <a:ext uri="{FF2B5EF4-FFF2-40B4-BE49-F238E27FC236}">
                <a16:creationId xmlns:a16="http://schemas.microsoft.com/office/drawing/2014/main" id="{D1236D2F-5BE3-4E70-B930-76576E3FE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5" name="Rectangle 41">
            <a:extLst>
              <a:ext uri="{FF2B5EF4-FFF2-40B4-BE49-F238E27FC236}">
                <a16:creationId xmlns:a16="http://schemas.microsoft.com/office/drawing/2014/main" id="{C4FD55FE-AA3F-4CFC-A075-CFB65ED17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6" name="Rectangle 42">
            <a:extLst>
              <a:ext uri="{FF2B5EF4-FFF2-40B4-BE49-F238E27FC236}">
                <a16:creationId xmlns:a16="http://schemas.microsoft.com/office/drawing/2014/main" id="{DC5912FF-0D87-45A5-9FCA-39C1A382C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7" name="Rectangle 43">
            <a:extLst>
              <a:ext uri="{FF2B5EF4-FFF2-40B4-BE49-F238E27FC236}">
                <a16:creationId xmlns:a16="http://schemas.microsoft.com/office/drawing/2014/main" id="{B4C2C581-BD0B-4D27-8DAE-CC9E924B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09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8" name="Rectangle 44">
            <a:extLst>
              <a:ext uri="{FF2B5EF4-FFF2-40B4-BE49-F238E27FC236}">
                <a16:creationId xmlns:a16="http://schemas.microsoft.com/office/drawing/2014/main" id="{B9D0819F-930C-4893-9A02-F7DC128C8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59" name="Rectangle 46">
            <a:extLst>
              <a:ext uri="{FF2B5EF4-FFF2-40B4-BE49-F238E27FC236}">
                <a16:creationId xmlns:a16="http://schemas.microsoft.com/office/drawing/2014/main" id="{60D8CCD8-375F-4EC5-8D0A-24B3C8348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0" name="Rectangle 47">
            <a:extLst>
              <a:ext uri="{FF2B5EF4-FFF2-40B4-BE49-F238E27FC236}">
                <a16:creationId xmlns:a16="http://schemas.microsoft.com/office/drawing/2014/main" id="{CC590B85-CD5A-418E-A7A6-E769086D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1" name="Rectangle 48">
            <a:extLst>
              <a:ext uri="{FF2B5EF4-FFF2-40B4-BE49-F238E27FC236}">
                <a16:creationId xmlns:a16="http://schemas.microsoft.com/office/drawing/2014/main" id="{8334C4F7-53A9-495D-8692-A97C73E5D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2" name="Rectangle 49">
            <a:extLst>
              <a:ext uri="{FF2B5EF4-FFF2-40B4-BE49-F238E27FC236}">
                <a16:creationId xmlns:a16="http://schemas.microsoft.com/office/drawing/2014/main" id="{74FD29FB-7650-4F00-B126-11FBDB1B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3" name="Rectangle 50">
            <a:extLst>
              <a:ext uri="{FF2B5EF4-FFF2-40B4-BE49-F238E27FC236}">
                <a16:creationId xmlns:a16="http://schemas.microsoft.com/office/drawing/2014/main" id="{821D98A0-1005-4CAC-B14D-245C019DD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4" name="Rectangle 51">
            <a:extLst>
              <a:ext uri="{FF2B5EF4-FFF2-40B4-BE49-F238E27FC236}">
                <a16:creationId xmlns:a16="http://schemas.microsoft.com/office/drawing/2014/main" id="{8F5B6006-A3BB-4C2A-96C3-BA6F585A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65" name="Text Box 53">
            <a:extLst>
              <a:ext uri="{FF2B5EF4-FFF2-40B4-BE49-F238E27FC236}">
                <a16:creationId xmlns:a16="http://schemas.microsoft.com/office/drawing/2014/main" id="{59CF31AE-8D4B-45E0-9821-462A21792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41488"/>
            <a:ext cx="8229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Volumen pogleda ograničavamo kako bi se ograničili samo na neki konačni prostor promatranja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Prednja i stražnja ravnina odrezivanja su paralelne s projekcijskom ravninom i njihova normala je označena s VPN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66" name="Picture 52" descr="slika512">
            <a:extLst>
              <a:ext uri="{FF2B5EF4-FFF2-40B4-BE49-F238E27FC236}">
                <a16:creationId xmlns:a16="http://schemas.microsoft.com/office/drawing/2014/main" id="{BB4F5C97-15AD-4C52-86F7-8AEB2CF4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479800"/>
            <a:ext cx="5689600" cy="23606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67" name="Text Box 54">
            <a:extLst>
              <a:ext uri="{FF2B5EF4-FFF2-40B4-BE49-F238E27FC236}">
                <a16:creationId xmlns:a16="http://schemas.microsoft.com/office/drawing/2014/main" id="{9AB78116-4AA0-47FB-9A2E-41E2E7EB4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0" y="3789363"/>
            <a:ext cx="235902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Volumen pogleda za ortogonalnu projekciju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DOP - smjer projekcije</a:t>
            </a:r>
            <a:r>
              <a:rPr lang="en-GB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6AF12E2-24A4-4D37-BA79-3AA72B229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27146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Volumen pogleda</a:t>
            </a:r>
            <a:r>
              <a:rPr lang="en-GB" altLang="sr-Latn-R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843" name="Date Placeholder 2">
            <a:extLst>
              <a:ext uri="{FF2B5EF4-FFF2-40B4-BE49-F238E27FC236}">
                <a16:creationId xmlns:a16="http://schemas.microsoft.com/office/drawing/2014/main" id="{CDD60953-8266-4F56-B002-E23566A94D3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5E1B451-D873-4E01-89BF-FFCE054A4973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5AF4E2FF-51A3-498F-B95F-3A818B0B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8434DD2-6CA5-4883-B8CF-0C185790A54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74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9C573365-F065-475F-8939-B852FF6C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6" name="Rectangle 4">
            <a:extLst>
              <a:ext uri="{FF2B5EF4-FFF2-40B4-BE49-F238E27FC236}">
                <a16:creationId xmlns:a16="http://schemas.microsoft.com/office/drawing/2014/main" id="{68C8BD8A-5562-42F3-A244-C2BBE82F7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7" name="Rectangle 5">
            <a:extLst>
              <a:ext uri="{FF2B5EF4-FFF2-40B4-BE49-F238E27FC236}">
                <a16:creationId xmlns:a16="http://schemas.microsoft.com/office/drawing/2014/main" id="{744D8029-C54A-4E1F-9B98-2CE9A626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8" name="Rectangle 6">
            <a:extLst>
              <a:ext uri="{FF2B5EF4-FFF2-40B4-BE49-F238E27FC236}">
                <a16:creationId xmlns:a16="http://schemas.microsoft.com/office/drawing/2014/main" id="{2176CA1D-362E-42D8-809F-8B4C80EE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9" name="Rectangle 7">
            <a:extLst>
              <a:ext uri="{FF2B5EF4-FFF2-40B4-BE49-F238E27FC236}">
                <a16:creationId xmlns:a16="http://schemas.microsoft.com/office/drawing/2014/main" id="{8F1FE363-804A-4FD2-8A1D-F47D9308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0" name="Rectangle 8">
            <a:extLst>
              <a:ext uri="{FF2B5EF4-FFF2-40B4-BE49-F238E27FC236}">
                <a16:creationId xmlns:a16="http://schemas.microsoft.com/office/drawing/2014/main" id="{B09DAD35-55EE-4B8E-9F60-CC27C86DA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1" name="Rectangle 9">
            <a:extLst>
              <a:ext uri="{FF2B5EF4-FFF2-40B4-BE49-F238E27FC236}">
                <a16:creationId xmlns:a16="http://schemas.microsoft.com/office/drawing/2014/main" id="{527A3F56-41D9-40B9-A06C-E750F8F0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2" name="Rectangle 10">
            <a:extLst>
              <a:ext uri="{FF2B5EF4-FFF2-40B4-BE49-F238E27FC236}">
                <a16:creationId xmlns:a16="http://schemas.microsoft.com/office/drawing/2014/main" id="{FE050728-E562-4A79-848A-87025678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3" name="Rectangle 11">
            <a:extLst>
              <a:ext uri="{FF2B5EF4-FFF2-40B4-BE49-F238E27FC236}">
                <a16:creationId xmlns:a16="http://schemas.microsoft.com/office/drawing/2014/main" id="{D8E91C13-9479-40D3-A08C-672B216C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46697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54" name="Rectangle 12">
            <a:extLst>
              <a:ext uri="{FF2B5EF4-FFF2-40B4-BE49-F238E27FC236}">
                <a16:creationId xmlns:a16="http://schemas.microsoft.com/office/drawing/2014/main" id="{8B2906FF-A75C-4473-B9F2-58B32BC1F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5" name="Rectangle 13">
            <a:extLst>
              <a:ext uri="{FF2B5EF4-FFF2-40B4-BE49-F238E27FC236}">
                <a16:creationId xmlns:a16="http://schemas.microsoft.com/office/drawing/2014/main" id="{A318903A-4886-439B-BAD9-0C6B986FA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6" name="Rectangle 14">
            <a:extLst>
              <a:ext uri="{FF2B5EF4-FFF2-40B4-BE49-F238E27FC236}">
                <a16:creationId xmlns:a16="http://schemas.microsoft.com/office/drawing/2014/main" id="{1294D400-7211-4AE8-B50D-79D0E7C94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7" name="Rectangle 15">
            <a:extLst>
              <a:ext uri="{FF2B5EF4-FFF2-40B4-BE49-F238E27FC236}">
                <a16:creationId xmlns:a16="http://schemas.microsoft.com/office/drawing/2014/main" id="{6F9ADC3F-C6EB-46D2-9C71-CE0DF562D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8" name="Rectangle 16">
            <a:extLst>
              <a:ext uri="{FF2B5EF4-FFF2-40B4-BE49-F238E27FC236}">
                <a16:creationId xmlns:a16="http://schemas.microsoft.com/office/drawing/2014/main" id="{905D946F-6A85-4E92-B7C4-F7A382512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9" name="Rectangle 17">
            <a:extLst>
              <a:ext uri="{FF2B5EF4-FFF2-40B4-BE49-F238E27FC236}">
                <a16:creationId xmlns:a16="http://schemas.microsoft.com/office/drawing/2014/main" id="{5B187984-4E30-4AB4-96E7-9263C2B9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0" name="Rectangle 18">
            <a:extLst>
              <a:ext uri="{FF2B5EF4-FFF2-40B4-BE49-F238E27FC236}">
                <a16:creationId xmlns:a16="http://schemas.microsoft.com/office/drawing/2014/main" id="{94C8C0F5-FB92-4C7E-AE76-961D797E0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1" name="Rectangle 19">
            <a:extLst>
              <a:ext uri="{FF2B5EF4-FFF2-40B4-BE49-F238E27FC236}">
                <a16:creationId xmlns:a16="http://schemas.microsoft.com/office/drawing/2014/main" id="{4E968E03-AA4F-4008-8A2A-843BD98E2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2" name="Rectangle 20">
            <a:extLst>
              <a:ext uri="{FF2B5EF4-FFF2-40B4-BE49-F238E27FC236}">
                <a16:creationId xmlns:a16="http://schemas.microsoft.com/office/drawing/2014/main" id="{AADAED3E-6EED-4942-BB99-8753D757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3" name="Rectangle 21">
            <a:extLst>
              <a:ext uri="{FF2B5EF4-FFF2-40B4-BE49-F238E27FC236}">
                <a16:creationId xmlns:a16="http://schemas.microsoft.com/office/drawing/2014/main" id="{796B7CDB-CC74-4BD7-8A5E-37D2B56C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4" name="Rectangle 22">
            <a:extLst>
              <a:ext uri="{FF2B5EF4-FFF2-40B4-BE49-F238E27FC236}">
                <a16:creationId xmlns:a16="http://schemas.microsoft.com/office/drawing/2014/main" id="{A360FE64-7EF7-4B2D-88C2-8B984AA31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5" name="Rectangle 23">
            <a:extLst>
              <a:ext uri="{FF2B5EF4-FFF2-40B4-BE49-F238E27FC236}">
                <a16:creationId xmlns:a16="http://schemas.microsoft.com/office/drawing/2014/main" id="{A09E68BE-A1BD-4D0D-AD37-82C99432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6" name="Rectangle 24">
            <a:extLst>
              <a:ext uri="{FF2B5EF4-FFF2-40B4-BE49-F238E27FC236}">
                <a16:creationId xmlns:a16="http://schemas.microsoft.com/office/drawing/2014/main" id="{CAF2405D-2173-41C4-ACE5-8E1910537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7" name="Rectangle 26">
            <a:extLst>
              <a:ext uri="{FF2B5EF4-FFF2-40B4-BE49-F238E27FC236}">
                <a16:creationId xmlns:a16="http://schemas.microsoft.com/office/drawing/2014/main" id="{76599A09-7B28-4C95-8C30-AFDFD861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8" name="Rectangle 27">
            <a:extLst>
              <a:ext uri="{FF2B5EF4-FFF2-40B4-BE49-F238E27FC236}">
                <a16:creationId xmlns:a16="http://schemas.microsoft.com/office/drawing/2014/main" id="{733DEA1D-D145-4956-ABE2-0CFF97FA2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69" name="Rectangle 28">
            <a:extLst>
              <a:ext uri="{FF2B5EF4-FFF2-40B4-BE49-F238E27FC236}">
                <a16:creationId xmlns:a16="http://schemas.microsoft.com/office/drawing/2014/main" id="{5C6FEE20-3161-40AC-A874-DDE4D1CB8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0" name="Rectangle 29">
            <a:extLst>
              <a:ext uri="{FF2B5EF4-FFF2-40B4-BE49-F238E27FC236}">
                <a16:creationId xmlns:a16="http://schemas.microsoft.com/office/drawing/2014/main" id="{32942FD4-F2E5-4923-BCC4-EA741DDA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1" name="Rectangle 30">
            <a:extLst>
              <a:ext uri="{FF2B5EF4-FFF2-40B4-BE49-F238E27FC236}">
                <a16:creationId xmlns:a16="http://schemas.microsoft.com/office/drawing/2014/main" id="{FB8BA1F6-54B1-441F-ACE9-05370C23A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2" name="Rectangle 31">
            <a:extLst>
              <a:ext uri="{FF2B5EF4-FFF2-40B4-BE49-F238E27FC236}">
                <a16:creationId xmlns:a16="http://schemas.microsoft.com/office/drawing/2014/main" id="{E2DB438A-AB71-49F2-ACF6-AD750EB60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3" name="Rectangle 32">
            <a:extLst>
              <a:ext uri="{FF2B5EF4-FFF2-40B4-BE49-F238E27FC236}">
                <a16:creationId xmlns:a16="http://schemas.microsoft.com/office/drawing/2014/main" id="{DE1AEFF1-032E-4E82-AA09-6BB609C2D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4" name="Rectangle 33">
            <a:extLst>
              <a:ext uri="{FF2B5EF4-FFF2-40B4-BE49-F238E27FC236}">
                <a16:creationId xmlns:a16="http://schemas.microsoft.com/office/drawing/2014/main" id="{4A2C6A83-46E7-479C-928F-E874223E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5" name="Rectangle 34">
            <a:extLst>
              <a:ext uri="{FF2B5EF4-FFF2-40B4-BE49-F238E27FC236}">
                <a16:creationId xmlns:a16="http://schemas.microsoft.com/office/drawing/2014/main" id="{A682AE40-DCB3-4F28-B605-5A7333380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6" name="Rectangle 35">
            <a:extLst>
              <a:ext uri="{FF2B5EF4-FFF2-40B4-BE49-F238E27FC236}">
                <a16:creationId xmlns:a16="http://schemas.microsoft.com/office/drawing/2014/main" id="{B24EBE1F-83D1-426F-89DD-2AF0F932F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7" name="Rectangle 36">
            <a:extLst>
              <a:ext uri="{FF2B5EF4-FFF2-40B4-BE49-F238E27FC236}">
                <a16:creationId xmlns:a16="http://schemas.microsoft.com/office/drawing/2014/main" id="{6C70C4D4-B124-43D7-89D6-BB4846EB7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8" name="Rectangle 37">
            <a:extLst>
              <a:ext uri="{FF2B5EF4-FFF2-40B4-BE49-F238E27FC236}">
                <a16:creationId xmlns:a16="http://schemas.microsoft.com/office/drawing/2014/main" id="{3894B4D5-7624-4B0C-A363-101FC6BF2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79" name="Rectangle 38">
            <a:extLst>
              <a:ext uri="{FF2B5EF4-FFF2-40B4-BE49-F238E27FC236}">
                <a16:creationId xmlns:a16="http://schemas.microsoft.com/office/drawing/2014/main" id="{D0D1F2A9-6D5B-44C3-9CB7-D18E07B46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0" name="Rectangle 40">
            <a:extLst>
              <a:ext uri="{FF2B5EF4-FFF2-40B4-BE49-F238E27FC236}">
                <a16:creationId xmlns:a16="http://schemas.microsoft.com/office/drawing/2014/main" id="{C7E51F1A-4EC2-4E87-8FD0-4C99EABD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1" name="Rectangle 41">
            <a:extLst>
              <a:ext uri="{FF2B5EF4-FFF2-40B4-BE49-F238E27FC236}">
                <a16:creationId xmlns:a16="http://schemas.microsoft.com/office/drawing/2014/main" id="{24D402EE-80BE-4A58-81D2-8F98F1F2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2" name="Rectangle 42">
            <a:extLst>
              <a:ext uri="{FF2B5EF4-FFF2-40B4-BE49-F238E27FC236}">
                <a16:creationId xmlns:a16="http://schemas.microsoft.com/office/drawing/2014/main" id="{53C2C46B-F9CF-4BC8-8682-DC3EA7FD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09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3" name="Rectangle 43">
            <a:extLst>
              <a:ext uri="{FF2B5EF4-FFF2-40B4-BE49-F238E27FC236}">
                <a16:creationId xmlns:a16="http://schemas.microsoft.com/office/drawing/2014/main" id="{ED00F887-56A6-42E8-8842-CF2997FCD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4" name="Rectangle 45">
            <a:extLst>
              <a:ext uri="{FF2B5EF4-FFF2-40B4-BE49-F238E27FC236}">
                <a16:creationId xmlns:a16="http://schemas.microsoft.com/office/drawing/2014/main" id="{CFB107C0-7481-40EB-A914-F7F7F7A2F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5" name="Rectangle 46">
            <a:extLst>
              <a:ext uri="{FF2B5EF4-FFF2-40B4-BE49-F238E27FC236}">
                <a16:creationId xmlns:a16="http://schemas.microsoft.com/office/drawing/2014/main" id="{1F3390AF-9750-4F3F-9C77-5708FE69A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6" name="Rectangle 47">
            <a:extLst>
              <a:ext uri="{FF2B5EF4-FFF2-40B4-BE49-F238E27FC236}">
                <a16:creationId xmlns:a16="http://schemas.microsoft.com/office/drawing/2014/main" id="{A19AC20E-A933-4FF2-BF65-77C9ADA6E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7" name="Rectangle 48">
            <a:extLst>
              <a:ext uri="{FF2B5EF4-FFF2-40B4-BE49-F238E27FC236}">
                <a16:creationId xmlns:a16="http://schemas.microsoft.com/office/drawing/2014/main" id="{C2C595C7-865C-4C96-B79F-37128D2C2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8" name="Rectangle 49">
            <a:extLst>
              <a:ext uri="{FF2B5EF4-FFF2-40B4-BE49-F238E27FC236}">
                <a16:creationId xmlns:a16="http://schemas.microsoft.com/office/drawing/2014/main" id="{F794C802-EBAB-4A1B-95B1-C06FF0785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89" name="Rectangle 50">
            <a:extLst>
              <a:ext uri="{FF2B5EF4-FFF2-40B4-BE49-F238E27FC236}">
                <a16:creationId xmlns:a16="http://schemas.microsoft.com/office/drawing/2014/main" id="{2CF3A350-CB46-437F-B582-D96CBE46F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90" name="Text Box 53">
            <a:extLst>
              <a:ext uri="{FF2B5EF4-FFF2-40B4-BE49-F238E27FC236}">
                <a16:creationId xmlns:a16="http://schemas.microsoft.com/office/drawing/2014/main" id="{4E67821C-F796-44A0-B14D-2E71B5571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1165225"/>
            <a:ext cx="27781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Volumen pogleda za kosu projekciju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Smjer projekcije (DOP) i VPN nisu paralelni- VPN je okomit na prednju i stražnju ravninu odrezivanja</a:t>
            </a:r>
          </a:p>
        </p:txBody>
      </p:sp>
      <p:pic>
        <p:nvPicPr>
          <p:cNvPr id="35891" name="Picture 54" descr="slika513">
            <a:extLst>
              <a:ext uri="{FF2B5EF4-FFF2-40B4-BE49-F238E27FC236}">
                <a16:creationId xmlns:a16="http://schemas.microsoft.com/office/drawing/2014/main" id="{F2F48384-38C4-46D7-89C8-8662490D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284288"/>
            <a:ext cx="5259388" cy="23606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92" name="Picture 55" descr="slika514">
            <a:extLst>
              <a:ext uri="{FF2B5EF4-FFF2-40B4-BE49-F238E27FC236}">
                <a16:creationId xmlns:a16="http://schemas.microsoft.com/office/drawing/2014/main" id="{477038F9-20F5-4D37-A061-4F64BFD6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787775"/>
            <a:ext cx="5259388" cy="24701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93" name="Text Box 52">
            <a:extLst>
              <a:ext uri="{FF2B5EF4-FFF2-40B4-BE49-F238E27FC236}">
                <a16:creationId xmlns:a16="http://schemas.microsoft.com/office/drawing/2014/main" id="{43B59CFF-8083-4C60-B8D4-D647DAB7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675" y="4308475"/>
            <a:ext cx="21304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Volumen pogleda za perspektivnu projekciju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9A9A91A-1BB4-48CE-845F-920675D8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988" y="47625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Primjena ravninskih geometrijskih projekcija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67" name="Date Placeholder 2">
            <a:extLst>
              <a:ext uri="{FF2B5EF4-FFF2-40B4-BE49-F238E27FC236}">
                <a16:creationId xmlns:a16="http://schemas.microsoft.com/office/drawing/2014/main" id="{CA942597-584A-48B0-92CF-0B103E4A08D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96886D2-FFDC-44DF-919C-E7CBA021C71C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3662E768-356A-4B50-8C3B-B883A87B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CD263AA-44E2-455A-AA85-07574DDBB42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75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0F226A77-DACF-4198-85D6-06B06998D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0" name="Rectangle 4">
            <a:extLst>
              <a:ext uri="{FF2B5EF4-FFF2-40B4-BE49-F238E27FC236}">
                <a16:creationId xmlns:a16="http://schemas.microsoft.com/office/drawing/2014/main" id="{967B0920-A61D-4C31-8A7E-CEFD92B74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1" name="Rectangle 5">
            <a:extLst>
              <a:ext uri="{FF2B5EF4-FFF2-40B4-BE49-F238E27FC236}">
                <a16:creationId xmlns:a16="http://schemas.microsoft.com/office/drawing/2014/main" id="{F2DB96DC-7FAC-431B-B536-57DF78C8A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2" name="Rectangle 6">
            <a:extLst>
              <a:ext uri="{FF2B5EF4-FFF2-40B4-BE49-F238E27FC236}">
                <a16:creationId xmlns:a16="http://schemas.microsoft.com/office/drawing/2014/main" id="{2301CF08-43FC-4522-B4C7-24522C446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3" name="Rectangle 7">
            <a:extLst>
              <a:ext uri="{FF2B5EF4-FFF2-40B4-BE49-F238E27FC236}">
                <a16:creationId xmlns:a16="http://schemas.microsoft.com/office/drawing/2014/main" id="{B6DC65AC-3AE9-4338-BDC7-00ADD2DCD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4" name="Rectangle 8">
            <a:extLst>
              <a:ext uri="{FF2B5EF4-FFF2-40B4-BE49-F238E27FC236}">
                <a16:creationId xmlns:a16="http://schemas.microsoft.com/office/drawing/2014/main" id="{0A05D131-0CEF-4258-A2BE-4D04D39C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5" name="Rectangle 9">
            <a:extLst>
              <a:ext uri="{FF2B5EF4-FFF2-40B4-BE49-F238E27FC236}">
                <a16:creationId xmlns:a16="http://schemas.microsoft.com/office/drawing/2014/main" id="{BD0096C8-B656-4339-BD26-8DC253828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6" name="Rectangle 10">
            <a:extLst>
              <a:ext uri="{FF2B5EF4-FFF2-40B4-BE49-F238E27FC236}">
                <a16:creationId xmlns:a16="http://schemas.microsoft.com/office/drawing/2014/main" id="{785404FB-6F7E-4248-8357-0F3CA587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7" name="Rectangle 12">
            <a:extLst>
              <a:ext uri="{FF2B5EF4-FFF2-40B4-BE49-F238E27FC236}">
                <a16:creationId xmlns:a16="http://schemas.microsoft.com/office/drawing/2014/main" id="{644DE85F-23D7-49E7-9286-2D0329D94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8" name="Rectangle 13">
            <a:extLst>
              <a:ext uri="{FF2B5EF4-FFF2-40B4-BE49-F238E27FC236}">
                <a16:creationId xmlns:a16="http://schemas.microsoft.com/office/drawing/2014/main" id="{A0AC926B-7AD1-446A-93E0-3BB8B771A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9" name="Rectangle 14">
            <a:extLst>
              <a:ext uri="{FF2B5EF4-FFF2-40B4-BE49-F238E27FC236}">
                <a16:creationId xmlns:a16="http://schemas.microsoft.com/office/drawing/2014/main" id="{FB51DD6A-086E-4680-9659-616C0DC6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0" name="Rectangle 15">
            <a:extLst>
              <a:ext uri="{FF2B5EF4-FFF2-40B4-BE49-F238E27FC236}">
                <a16:creationId xmlns:a16="http://schemas.microsoft.com/office/drawing/2014/main" id="{5BA2BF12-3E5F-447B-9F91-D5DB7E034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1" name="Rectangle 16">
            <a:extLst>
              <a:ext uri="{FF2B5EF4-FFF2-40B4-BE49-F238E27FC236}">
                <a16:creationId xmlns:a16="http://schemas.microsoft.com/office/drawing/2014/main" id="{75EC8D15-9A8A-4872-B494-7C187DB0B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2" name="Rectangle 17">
            <a:extLst>
              <a:ext uri="{FF2B5EF4-FFF2-40B4-BE49-F238E27FC236}">
                <a16:creationId xmlns:a16="http://schemas.microsoft.com/office/drawing/2014/main" id="{C66E31A3-99EC-43D0-9FC7-8588F8E1F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3" name="Rectangle 18">
            <a:extLst>
              <a:ext uri="{FF2B5EF4-FFF2-40B4-BE49-F238E27FC236}">
                <a16:creationId xmlns:a16="http://schemas.microsoft.com/office/drawing/2014/main" id="{156342A0-0A89-4188-947B-5B8943320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4" name="Rectangle 19">
            <a:extLst>
              <a:ext uri="{FF2B5EF4-FFF2-40B4-BE49-F238E27FC236}">
                <a16:creationId xmlns:a16="http://schemas.microsoft.com/office/drawing/2014/main" id="{09296C0C-F721-4C96-8E6C-A6362DFB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5" name="Rectangle 20">
            <a:extLst>
              <a:ext uri="{FF2B5EF4-FFF2-40B4-BE49-F238E27FC236}">
                <a16:creationId xmlns:a16="http://schemas.microsoft.com/office/drawing/2014/main" id="{EB6029BB-047F-4C0E-A695-FA54A06C0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6" name="Rectangle 21">
            <a:extLst>
              <a:ext uri="{FF2B5EF4-FFF2-40B4-BE49-F238E27FC236}">
                <a16:creationId xmlns:a16="http://schemas.microsoft.com/office/drawing/2014/main" id="{04171DBE-31B6-4CB9-A1A2-3F252062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7" name="Rectangle 22">
            <a:extLst>
              <a:ext uri="{FF2B5EF4-FFF2-40B4-BE49-F238E27FC236}">
                <a16:creationId xmlns:a16="http://schemas.microsoft.com/office/drawing/2014/main" id="{D81FD0F9-9819-47D9-9FBF-2EDF3B16A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8" name="Rectangle 23">
            <a:extLst>
              <a:ext uri="{FF2B5EF4-FFF2-40B4-BE49-F238E27FC236}">
                <a16:creationId xmlns:a16="http://schemas.microsoft.com/office/drawing/2014/main" id="{B338E4F1-B254-4DEB-9A0F-53F5089A5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89" name="Rectangle 24">
            <a:extLst>
              <a:ext uri="{FF2B5EF4-FFF2-40B4-BE49-F238E27FC236}">
                <a16:creationId xmlns:a16="http://schemas.microsoft.com/office/drawing/2014/main" id="{04298782-12EB-436F-B891-3B80C48BB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0" name="Rectangle 26">
            <a:extLst>
              <a:ext uri="{FF2B5EF4-FFF2-40B4-BE49-F238E27FC236}">
                <a16:creationId xmlns:a16="http://schemas.microsoft.com/office/drawing/2014/main" id="{4024A901-3A47-4419-A4A4-2C6156BAA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1" name="Rectangle 27">
            <a:extLst>
              <a:ext uri="{FF2B5EF4-FFF2-40B4-BE49-F238E27FC236}">
                <a16:creationId xmlns:a16="http://schemas.microsoft.com/office/drawing/2014/main" id="{91C5CB0A-8505-4677-B048-D021E0318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2" name="Rectangle 28">
            <a:extLst>
              <a:ext uri="{FF2B5EF4-FFF2-40B4-BE49-F238E27FC236}">
                <a16:creationId xmlns:a16="http://schemas.microsoft.com/office/drawing/2014/main" id="{E0D60B98-8879-4D55-8124-C44F4EF7D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3" name="Rectangle 29">
            <a:extLst>
              <a:ext uri="{FF2B5EF4-FFF2-40B4-BE49-F238E27FC236}">
                <a16:creationId xmlns:a16="http://schemas.microsoft.com/office/drawing/2014/main" id="{B77BE6BA-71E9-4B38-94BF-90EA10EA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4" name="Rectangle 30">
            <a:extLst>
              <a:ext uri="{FF2B5EF4-FFF2-40B4-BE49-F238E27FC236}">
                <a16:creationId xmlns:a16="http://schemas.microsoft.com/office/drawing/2014/main" id="{50384805-0663-4CF7-9E74-4E60A83C2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5" name="Rectangle 31">
            <a:extLst>
              <a:ext uri="{FF2B5EF4-FFF2-40B4-BE49-F238E27FC236}">
                <a16:creationId xmlns:a16="http://schemas.microsoft.com/office/drawing/2014/main" id="{5F065B25-8FE7-4C50-AAB5-49492CA94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6" name="Rectangle 32">
            <a:extLst>
              <a:ext uri="{FF2B5EF4-FFF2-40B4-BE49-F238E27FC236}">
                <a16:creationId xmlns:a16="http://schemas.microsoft.com/office/drawing/2014/main" id="{B4CC63D3-BDEF-4513-AAC3-7E4A7BF3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7" name="Rectangle 33">
            <a:extLst>
              <a:ext uri="{FF2B5EF4-FFF2-40B4-BE49-F238E27FC236}">
                <a16:creationId xmlns:a16="http://schemas.microsoft.com/office/drawing/2014/main" id="{98F0425D-D611-466C-BAD5-0AE1337A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8" name="Rectangle 34">
            <a:extLst>
              <a:ext uri="{FF2B5EF4-FFF2-40B4-BE49-F238E27FC236}">
                <a16:creationId xmlns:a16="http://schemas.microsoft.com/office/drawing/2014/main" id="{46614D2D-6186-49DE-ACB3-FFEFAD38B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99" name="Rectangle 35">
            <a:extLst>
              <a:ext uri="{FF2B5EF4-FFF2-40B4-BE49-F238E27FC236}">
                <a16:creationId xmlns:a16="http://schemas.microsoft.com/office/drawing/2014/main" id="{4F06E299-FD5A-4C99-AC60-8A2D7C62C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0" name="Rectangle 36">
            <a:extLst>
              <a:ext uri="{FF2B5EF4-FFF2-40B4-BE49-F238E27FC236}">
                <a16:creationId xmlns:a16="http://schemas.microsoft.com/office/drawing/2014/main" id="{DBC2291C-B310-4EC2-A8F1-151C38808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1" name="Rectangle 37">
            <a:extLst>
              <a:ext uri="{FF2B5EF4-FFF2-40B4-BE49-F238E27FC236}">
                <a16:creationId xmlns:a16="http://schemas.microsoft.com/office/drawing/2014/main" id="{2FB7EA62-F03C-4D78-A3E0-696CAA4A9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2" name="Rectangle 38">
            <a:extLst>
              <a:ext uri="{FF2B5EF4-FFF2-40B4-BE49-F238E27FC236}">
                <a16:creationId xmlns:a16="http://schemas.microsoft.com/office/drawing/2014/main" id="{524E84F2-7A19-4BDB-A048-3F2F823D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3" name="Rectangle 40">
            <a:extLst>
              <a:ext uri="{FF2B5EF4-FFF2-40B4-BE49-F238E27FC236}">
                <a16:creationId xmlns:a16="http://schemas.microsoft.com/office/drawing/2014/main" id="{D1EA15C3-DE76-4904-94F7-97F08EDB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4" name="Rectangle 41">
            <a:extLst>
              <a:ext uri="{FF2B5EF4-FFF2-40B4-BE49-F238E27FC236}">
                <a16:creationId xmlns:a16="http://schemas.microsoft.com/office/drawing/2014/main" id="{4900D823-32AB-4489-AC66-8C3F850C2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5" name="Rectangle 43">
            <a:extLst>
              <a:ext uri="{FF2B5EF4-FFF2-40B4-BE49-F238E27FC236}">
                <a16:creationId xmlns:a16="http://schemas.microsoft.com/office/drawing/2014/main" id="{A82FF6D7-E63D-490E-A708-2C5A20A7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6" name="Rectangle 45">
            <a:extLst>
              <a:ext uri="{FF2B5EF4-FFF2-40B4-BE49-F238E27FC236}">
                <a16:creationId xmlns:a16="http://schemas.microsoft.com/office/drawing/2014/main" id="{B4C9768B-9415-472A-A7EA-B52832714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7" name="Rectangle 46">
            <a:extLst>
              <a:ext uri="{FF2B5EF4-FFF2-40B4-BE49-F238E27FC236}">
                <a16:creationId xmlns:a16="http://schemas.microsoft.com/office/drawing/2014/main" id="{A7661689-A9DA-475C-8C02-CDBDAE0B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8" name="Rectangle 47">
            <a:extLst>
              <a:ext uri="{FF2B5EF4-FFF2-40B4-BE49-F238E27FC236}">
                <a16:creationId xmlns:a16="http://schemas.microsoft.com/office/drawing/2014/main" id="{77391402-CD84-43F1-B0D4-237DCAC1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09" name="Rectangle 48">
            <a:extLst>
              <a:ext uri="{FF2B5EF4-FFF2-40B4-BE49-F238E27FC236}">
                <a16:creationId xmlns:a16="http://schemas.microsoft.com/office/drawing/2014/main" id="{4D0FC392-497C-435F-AA4C-565C1BDA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10" name="Rectangle 49">
            <a:extLst>
              <a:ext uri="{FF2B5EF4-FFF2-40B4-BE49-F238E27FC236}">
                <a16:creationId xmlns:a16="http://schemas.microsoft.com/office/drawing/2014/main" id="{58386BBB-E04D-4D66-B3F7-59D7E428C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11" name="Rectangle 50">
            <a:extLst>
              <a:ext uri="{FF2B5EF4-FFF2-40B4-BE49-F238E27FC236}">
                <a16:creationId xmlns:a16="http://schemas.microsoft.com/office/drawing/2014/main" id="{349C47AA-DAF4-41B1-AFBB-8F1B8582D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12" name="Text Box 52">
            <a:extLst>
              <a:ext uri="{FF2B5EF4-FFF2-40B4-BE49-F238E27FC236}">
                <a16:creationId xmlns:a16="http://schemas.microsoft.com/office/drawing/2014/main" id="{7A823F08-F4DD-439F-8979-207050064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390775"/>
            <a:ext cx="799306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Zadani volumen pogleda i projekcija</a:t>
            </a: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Linije se (s obzirom na volumen pogleda) odrezuju izračunavanjem njihova sjecišta sa svakom od šest ravnina koje definiraju taj volumen</a:t>
            </a:r>
            <a:r>
              <a:rPr lang="en-GB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Linije koje ostanu nakon odrezivanja projiciraju se na ravninu promatranja rješavanjem sustava jednadžbi koje se odnose na presjek projekcijskih zraka i ravnine promatranja</a:t>
            </a:r>
            <a:r>
              <a:rPr lang="en-GB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Potreban veliki broj kalkulacija koje se ponavljaju za svaku liniju koju želimo prikazati</a:t>
            </a:r>
            <a:r>
              <a:rPr lang="en-GB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913" name="Text Box 56">
            <a:extLst>
              <a:ext uri="{FF2B5EF4-FFF2-40B4-BE49-F238E27FC236}">
                <a16:creationId xmlns:a16="http://schemas.microsoft.com/office/drawing/2014/main" id="{31D39E33-CB7E-4260-889C-2B385374D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20850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 b="1" dirty="0">
                <a:latin typeface="Arial" panose="020B0604020202020204" pitchFamily="34" charset="0"/>
                <a:cs typeface="Arial" panose="020B0604020202020204" pitchFamily="34" charset="0"/>
              </a:rPr>
              <a:t>Postupak prikazivanja 3D objekata</a:t>
            </a:r>
            <a:endParaRPr lang="en-GB" altLang="sr-Latn-R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5EF406C2-9246-8399-93F6-7CEC3052E7C9}"/>
              </a:ext>
            </a:extLst>
          </p:cNvPr>
          <p:cNvSpPr txBox="1"/>
          <p:nvPr/>
        </p:nvSpPr>
        <p:spPr>
          <a:xfrm>
            <a:off x="3671888" y="5877272"/>
            <a:ext cx="356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Možemo li postupak ubrzati?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45EBFEA-DE2D-400B-AB28-560AB41BB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3810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Primjena ravninskih geometrijskih projekcija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891" name="Date Placeholder 2">
            <a:extLst>
              <a:ext uri="{FF2B5EF4-FFF2-40B4-BE49-F238E27FC236}">
                <a16:creationId xmlns:a16="http://schemas.microsoft.com/office/drawing/2014/main" id="{2CDE0B03-F212-4E13-A76F-314EEDA429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DD5014F-1585-4491-923C-D4EC5B0851CA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83C30933-496D-4424-A44C-E684B8F8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CCD4657-CF13-47CF-B1F0-5EB4261172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76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237F57E8-30EC-476E-A875-C75D9556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4" name="Rectangle 4">
            <a:extLst>
              <a:ext uri="{FF2B5EF4-FFF2-40B4-BE49-F238E27FC236}">
                <a16:creationId xmlns:a16="http://schemas.microsoft.com/office/drawing/2014/main" id="{3C217D96-8FBA-421F-BDB2-C5F1A78A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5" name="Rectangle 5">
            <a:extLst>
              <a:ext uri="{FF2B5EF4-FFF2-40B4-BE49-F238E27FC236}">
                <a16:creationId xmlns:a16="http://schemas.microsoft.com/office/drawing/2014/main" id="{342A24BF-B9DB-4FA1-B05D-8EC70572D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6" name="Rectangle 6">
            <a:extLst>
              <a:ext uri="{FF2B5EF4-FFF2-40B4-BE49-F238E27FC236}">
                <a16:creationId xmlns:a16="http://schemas.microsoft.com/office/drawing/2014/main" id="{5D588FD2-E7DD-4851-96EB-B0328EA95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7" name="Rectangle 7">
            <a:extLst>
              <a:ext uri="{FF2B5EF4-FFF2-40B4-BE49-F238E27FC236}">
                <a16:creationId xmlns:a16="http://schemas.microsoft.com/office/drawing/2014/main" id="{7BB20C3B-3C02-4AB4-B4A5-9ED1FB580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8" name="Rectangle 8">
            <a:extLst>
              <a:ext uri="{FF2B5EF4-FFF2-40B4-BE49-F238E27FC236}">
                <a16:creationId xmlns:a16="http://schemas.microsoft.com/office/drawing/2014/main" id="{FC2EF3AB-D223-4727-9D73-59173B689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9" name="Rectangle 9">
            <a:extLst>
              <a:ext uri="{FF2B5EF4-FFF2-40B4-BE49-F238E27FC236}">
                <a16:creationId xmlns:a16="http://schemas.microsoft.com/office/drawing/2014/main" id="{A8D7A029-3ED0-4FE9-B71B-7CC88962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0" name="Rectangle 10">
            <a:extLst>
              <a:ext uri="{FF2B5EF4-FFF2-40B4-BE49-F238E27FC236}">
                <a16:creationId xmlns:a16="http://schemas.microsoft.com/office/drawing/2014/main" id="{C49A00EA-1EED-4289-9087-C68396C6C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1" name="Rectangle 12">
            <a:extLst>
              <a:ext uri="{FF2B5EF4-FFF2-40B4-BE49-F238E27FC236}">
                <a16:creationId xmlns:a16="http://schemas.microsoft.com/office/drawing/2014/main" id="{0D819A67-E7BC-485D-B121-4CE63F506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2" name="Rectangle 13">
            <a:extLst>
              <a:ext uri="{FF2B5EF4-FFF2-40B4-BE49-F238E27FC236}">
                <a16:creationId xmlns:a16="http://schemas.microsoft.com/office/drawing/2014/main" id="{7D946830-9EA0-4C7D-9D38-69A711200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3" name="Rectangle 14">
            <a:extLst>
              <a:ext uri="{FF2B5EF4-FFF2-40B4-BE49-F238E27FC236}">
                <a16:creationId xmlns:a16="http://schemas.microsoft.com/office/drawing/2014/main" id="{1005D910-0991-4415-B5E4-68DD7E16C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4" name="Rectangle 15">
            <a:extLst>
              <a:ext uri="{FF2B5EF4-FFF2-40B4-BE49-F238E27FC236}">
                <a16:creationId xmlns:a16="http://schemas.microsoft.com/office/drawing/2014/main" id="{FAD8E344-FCEE-46FE-BBB7-AAFDDEFEF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5" name="Rectangle 16">
            <a:extLst>
              <a:ext uri="{FF2B5EF4-FFF2-40B4-BE49-F238E27FC236}">
                <a16:creationId xmlns:a16="http://schemas.microsoft.com/office/drawing/2014/main" id="{8F3E08A9-92E3-44C6-8391-B14AA1223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6" name="Rectangle 17">
            <a:extLst>
              <a:ext uri="{FF2B5EF4-FFF2-40B4-BE49-F238E27FC236}">
                <a16:creationId xmlns:a16="http://schemas.microsoft.com/office/drawing/2014/main" id="{17160F71-A0E4-4E9E-8646-8ACB88F8B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7" name="Rectangle 18">
            <a:extLst>
              <a:ext uri="{FF2B5EF4-FFF2-40B4-BE49-F238E27FC236}">
                <a16:creationId xmlns:a16="http://schemas.microsoft.com/office/drawing/2014/main" id="{66A1843B-4259-4E74-8DAB-69C9924B5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8" name="Rectangle 19">
            <a:extLst>
              <a:ext uri="{FF2B5EF4-FFF2-40B4-BE49-F238E27FC236}">
                <a16:creationId xmlns:a16="http://schemas.microsoft.com/office/drawing/2014/main" id="{2C881246-E0BD-4F18-B4BE-EA3320A7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09" name="Rectangle 20">
            <a:extLst>
              <a:ext uri="{FF2B5EF4-FFF2-40B4-BE49-F238E27FC236}">
                <a16:creationId xmlns:a16="http://schemas.microsoft.com/office/drawing/2014/main" id="{88EA8347-861E-461C-9777-922EB9DD1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0" name="Rectangle 21">
            <a:extLst>
              <a:ext uri="{FF2B5EF4-FFF2-40B4-BE49-F238E27FC236}">
                <a16:creationId xmlns:a16="http://schemas.microsoft.com/office/drawing/2014/main" id="{E3B38454-0239-4555-959C-4BD57EE06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1" name="Rectangle 22">
            <a:extLst>
              <a:ext uri="{FF2B5EF4-FFF2-40B4-BE49-F238E27FC236}">
                <a16:creationId xmlns:a16="http://schemas.microsoft.com/office/drawing/2014/main" id="{DB2C1E20-EA66-447E-870E-296957C00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2" name="Rectangle 23">
            <a:extLst>
              <a:ext uri="{FF2B5EF4-FFF2-40B4-BE49-F238E27FC236}">
                <a16:creationId xmlns:a16="http://schemas.microsoft.com/office/drawing/2014/main" id="{4454DE3D-30A5-493C-9EA4-52EA2D3F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3" name="Rectangle 24">
            <a:extLst>
              <a:ext uri="{FF2B5EF4-FFF2-40B4-BE49-F238E27FC236}">
                <a16:creationId xmlns:a16="http://schemas.microsoft.com/office/drawing/2014/main" id="{9D1EEB24-850C-4761-BE5C-1D87ADFC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4" name="Rectangle 26">
            <a:extLst>
              <a:ext uri="{FF2B5EF4-FFF2-40B4-BE49-F238E27FC236}">
                <a16:creationId xmlns:a16="http://schemas.microsoft.com/office/drawing/2014/main" id="{D82B2BE1-149F-42FF-AB3F-49387F1A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5" name="Rectangle 27">
            <a:extLst>
              <a:ext uri="{FF2B5EF4-FFF2-40B4-BE49-F238E27FC236}">
                <a16:creationId xmlns:a16="http://schemas.microsoft.com/office/drawing/2014/main" id="{85746DE6-C325-4607-B4F0-BD530416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6" name="Rectangle 28">
            <a:extLst>
              <a:ext uri="{FF2B5EF4-FFF2-40B4-BE49-F238E27FC236}">
                <a16:creationId xmlns:a16="http://schemas.microsoft.com/office/drawing/2014/main" id="{5A79A28D-F3F9-4360-A2D4-56C3FCCC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7" name="Rectangle 29">
            <a:extLst>
              <a:ext uri="{FF2B5EF4-FFF2-40B4-BE49-F238E27FC236}">
                <a16:creationId xmlns:a16="http://schemas.microsoft.com/office/drawing/2014/main" id="{7F6740BC-C4BB-44FA-A112-D921707AC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8" name="Rectangle 30">
            <a:extLst>
              <a:ext uri="{FF2B5EF4-FFF2-40B4-BE49-F238E27FC236}">
                <a16:creationId xmlns:a16="http://schemas.microsoft.com/office/drawing/2014/main" id="{B88E0DB7-64EC-4F1F-9F7E-6D5C03E17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9" name="Rectangle 31">
            <a:extLst>
              <a:ext uri="{FF2B5EF4-FFF2-40B4-BE49-F238E27FC236}">
                <a16:creationId xmlns:a16="http://schemas.microsoft.com/office/drawing/2014/main" id="{33A4E59A-D8E8-4BF2-BB3D-72986FD1E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0" name="Rectangle 32">
            <a:extLst>
              <a:ext uri="{FF2B5EF4-FFF2-40B4-BE49-F238E27FC236}">
                <a16:creationId xmlns:a16="http://schemas.microsoft.com/office/drawing/2014/main" id="{D462B611-34F8-4C92-8BF0-C5D1C3C9D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1" name="Rectangle 33">
            <a:extLst>
              <a:ext uri="{FF2B5EF4-FFF2-40B4-BE49-F238E27FC236}">
                <a16:creationId xmlns:a16="http://schemas.microsoft.com/office/drawing/2014/main" id="{24BFAF92-6CB6-447A-B958-88139D54B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2" name="Rectangle 34">
            <a:extLst>
              <a:ext uri="{FF2B5EF4-FFF2-40B4-BE49-F238E27FC236}">
                <a16:creationId xmlns:a16="http://schemas.microsoft.com/office/drawing/2014/main" id="{F18AD9B2-75DB-4007-83AC-C9C99F350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3" name="Rectangle 35">
            <a:extLst>
              <a:ext uri="{FF2B5EF4-FFF2-40B4-BE49-F238E27FC236}">
                <a16:creationId xmlns:a16="http://schemas.microsoft.com/office/drawing/2014/main" id="{1E08EBE2-66A6-4987-9B16-F8AF4C03A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4" name="Rectangle 36">
            <a:extLst>
              <a:ext uri="{FF2B5EF4-FFF2-40B4-BE49-F238E27FC236}">
                <a16:creationId xmlns:a16="http://schemas.microsoft.com/office/drawing/2014/main" id="{45F7B230-68D3-4F3D-87FE-C7F28D02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5" name="Rectangle 37">
            <a:extLst>
              <a:ext uri="{FF2B5EF4-FFF2-40B4-BE49-F238E27FC236}">
                <a16:creationId xmlns:a16="http://schemas.microsoft.com/office/drawing/2014/main" id="{0F76153A-3749-4077-A74D-E77CA3249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6" name="Rectangle 38">
            <a:extLst>
              <a:ext uri="{FF2B5EF4-FFF2-40B4-BE49-F238E27FC236}">
                <a16:creationId xmlns:a16="http://schemas.microsoft.com/office/drawing/2014/main" id="{01104E60-1231-42B9-A185-177D1620F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7" name="Rectangle 40">
            <a:extLst>
              <a:ext uri="{FF2B5EF4-FFF2-40B4-BE49-F238E27FC236}">
                <a16:creationId xmlns:a16="http://schemas.microsoft.com/office/drawing/2014/main" id="{EB233452-2162-4488-8E3B-8C86EFFE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8" name="Rectangle 41">
            <a:extLst>
              <a:ext uri="{FF2B5EF4-FFF2-40B4-BE49-F238E27FC236}">
                <a16:creationId xmlns:a16="http://schemas.microsoft.com/office/drawing/2014/main" id="{DE987EBC-4563-4B37-980E-EE013211A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29" name="Rectangle 42">
            <a:extLst>
              <a:ext uri="{FF2B5EF4-FFF2-40B4-BE49-F238E27FC236}">
                <a16:creationId xmlns:a16="http://schemas.microsoft.com/office/drawing/2014/main" id="{C35BC94E-AF4D-44DC-BC8D-1230112A2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0" name="Rectangle 44">
            <a:extLst>
              <a:ext uri="{FF2B5EF4-FFF2-40B4-BE49-F238E27FC236}">
                <a16:creationId xmlns:a16="http://schemas.microsoft.com/office/drawing/2014/main" id="{0EC85E3B-D1EC-47F5-95F0-1ABD0437B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1" name="Rectangle 45">
            <a:extLst>
              <a:ext uri="{FF2B5EF4-FFF2-40B4-BE49-F238E27FC236}">
                <a16:creationId xmlns:a16="http://schemas.microsoft.com/office/drawing/2014/main" id="{E1E50F15-CC89-44DE-979C-4A1F93E20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2" name="Rectangle 46">
            <a:extLst>
              <a:ext uri="{FF2B5EF4-FFF2-40B4-BE49-F238E27FC236}">
                <a16:creationId xmlns:a16="http://schemas.microsoft.com/office/drawing/2014/main" id="{4F53D62F-AAAA-4FB9-93ED-A8618CB59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3" name="Rectangle 47">
            <a:extLst>
              <a:ext uri="{FF2B5EF4-FFF2-40B4-BE49-F238E27FC236}">
                <a16:creationId xmlns:a16="http://schemas.microsoft.com/office/drawing/2014/main" id="{18E7154C-C18C-477E-AA11-8F74FE5DC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4" name="Rectangle 48">
            <a:extLst>
              <a:ext uri="{FF2B5EF4-FFF2-40B4-BE49-F238E27FC236}">
                <a16:creationId xmlns:a16="http://schemas.microsoft.com/office/drawing/2014/main" id="{D7296E69-9ABA-4A2B-AE48-DD09930A0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5" name="Rectangle 49">
            <a:extLst>
              <a:ext uri="{FF2B5EF4-FFF2-40B4-BE49-F238E27FC236}">
                <a16:creationId xmlns:a16="http://schemas.microsoft.com/office/drawing/2014/main" id="{3DA6B6BF-35BE-49E9-8B85-76692E369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36" name="Text Box 51">
            <a:extLst>
              <a:ext uri="{FF2B5EF4-FFF2-40B4-BE49-F238E27FC236}">
                <a16:creationId xmlns:a16="http://schemas.microsoft.com/office/drawing/2014/main" id="{D2572A90-C95A-464C-B569-8840E6550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16113"/>
            <a:ext cx="81534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Učinkovitija procedura se temelji na podijeli cijelog postupka na više malih, jednostavnijih koraka.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Neke volumene pogleda lakše je odrezivati od drugih.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Na primjer, presjek linije sa svakom ravninom volumena pogleda </a:t>
            </a:r>
            <a:r>
              <a:rPr lang="hr-HR" altLang="sr-Latn-R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paralelne</a:t>
            </a:r>
            <a:r>
              <a:rPr lang="hr-HR" altLang="sr-Latn-RS" sz="2000" dirty="0">
                <a:latin typeface="Arial" panose="020B0604020202020204" pitchFamily="34" charset="0"/>
                <a:cs typeface="Arial" panose="020B0604020202020204" pitchFamily="34" charset="0"/>
              </a:rPr>
              <a:t> projekcije jednostavno se računa ako je zadano sljedećih šest ravnina:</a:t>
            </a:r>
          </a:p>
        </p:txBody>
      </p:sp>
      <p:sp>
        <p:nvSpPr>
          <p:cNvPr id="37937" name="Rectangle 56">
            <a:extLst>
              <a:ext uri="{FF2B5EF4-FFF2-40B4-BE49-F238E27FC236}">
                <a16:creationId xmlns:a16="http://schemas.microsoft.com/office/drawing/2014/main" id="{FCF07FDB-B1E2-4D82-BFD9-ED19F2EA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7938" name="Object 2">
            <a:extLst>
              <a:ext uri="{FF2B5EF4-FFF2-40B4-BE49-F238E27FC236}">
                <a16:creationId xmlns:a16="http://schemas.microsoft.com/office/drawing/2014/main" id="{C8BCFCAC-9D1A-4007-9ACC-B3A979F68A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7788" y="4365625"/>
          <a:ext cx="6019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82900" imgH="190500" progId="Equation.3">
                  <p:embed/>
                </p:oleObj>
              </mc:Choice>
              <mc:Fallback>
                <p:oleObj r:id="rId3" imgW="2882900" imgH="190500" progId="Equation.3">
                  <p:embed/>
                  <p:pic>
                    <p:nvPicPr>
                      <p:cNvPr id="37938" name="Object 2">
                        <a:extLst>
                          <a:ext uri="{FF2B5EF4-FFF2-40B4-BE49-F238E27FC236}">
                            <a16:creationId xmlns:a16="http://schemas.microsoft.com/office/drawing/2014/main" id="{C8BCFCAC-9D1A-4007-9ACC-B3A979F68A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4365625"/>
                        <a:ext cx="6019800" cy="393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667D32C-396A-44EE-A2FC-B2F89DF52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401638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Primjena ravninskih geometrijskih projekcija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915" name="Date Placeholder 2">
            <a:extLst>
              <a:ext uri="{FF2B5EF4-FFF2-40B4-BE49-F238E27FC236}">
                <a16:creationId xmlns:a16="http://schemas.microsoft.com/office/drawing/2014/main" id="{46A54E08-BF22-4265-8720-6AE6A01FF45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7E84249-2765-484E-8EDF-5C8831C852CD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E3695F5B-1F4C-47D9-BFBF-A2D48FB1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12DDA7C-9F75-4C74-984F-5348BE74691E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77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29825C17-0746-4A49-B273-83D224D2A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8" name="Rectangle 4">
            <a:extLst>
              <a:ext uri="{FF2B5EF4-FFF2-40B4-BE49-F238E27FC236}">
                <a16:creationId xmlns:a16="http://schemas.microsoft.com/office/drawing/2014/main" id="{DCCBB516-9FD5-4D52-B484-48AAF0B42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9" name="Rectangle 5">
            <a:extLst>
              <a:ext uri="{FF2B5EF4-FFF2-40B4-BE49-F238E27FC236}">
                <a16:creationId xmlns:a16="http://schemas.microsoft.com/office/drawing/2014/main" id="{9152E8A0-DA27-455B-A2D7-B78149B70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0" name="Rectangle 6">
            <a:extLst>
              <a:ext uri="{FF2B5EF4-FFF2-40B4-BE49-F238E27FC236}">
                <a16:creationId xmlns:a16="http://schemas.microsoft.com/office/drawing/2014/main" id="{018FD40D-2EBC-4634-9E6C-24F0D718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1" name="Rectangle 7">
            <a:extLst>
              <a:ext uri="{FF2B5EF4-FFF2-40B4-BE49-F238E27FC236}">
                <a16:creationId xmlns:a16="http://schemas.microsoft.com/office/drawing/2014/main" id="{B1C9C984-68F6-4CD4-9089-52F9B7D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2" name="Rectangle 8">
            <a:extLst>
              <a:ext uri="{FF2B5EF4-FFF2-40B4-BE49-F238E27FC236}">
                <a16:creationId xmlns:a16="http://schemas.microsoft.com/office/drawing/2014/main" id="{F23C54DF-BD44-4D3D-A056-7D949F3F9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3" name="Rectangle 9">
            <a:extLst>
              <a:ext uri="{FF2B5EF4-FFF2-40B4-BE49-F238E27FC236}">
                <a16:creationId xmlns:a16="http://schemas.microsoft.com/office/drawing/2014/main" id="{565F00EA-8D44-4451-BF74-16894CB1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4" name="Rectangle 10">
            <a:extLst>
              <a:ext uri="{FF2B5EF4-FFF2-40B4-BE49-F238E27FC236}">
                <a16:creationId xmlns:a16="http://schemas.microsoft.com/office/drawing/2014/main" id="{47F9497D-EF1B-44C5-B6BA-D371A8B69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5" name="Rectangle 12">
            <a:extLst>
              <a:ext uri="{FF2B5EF4-FFF2-40B4-BE49-F238E27FC236}">
                <a16:creationId xmlns:a16="http://schemas.microsoft.com/office/drawing/2014/main" id="{1FD09C71-6D15-4003-9CCB-25B7E1021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6" name="Rectangle 13">
            <a:extLst>
              <a:ext uri="{FF2B5EF4-FFF2-40B4-BE49-F238E27FC236}">
                <a16:creationId xmlns:a16="http://schemas.microsoft.com/office/drawing/2014/main" id="{8BB76C91-2328-4152-B898-8D3FC1B27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7" name="Rectangle 14">
            <a:extLst>
              <a:ext uri="{FF2B5EF4-FFF2-40B4-BE49-F238E27FC236}">
                <a16:creationId xmlns:a16="http://schemas.microsoft.com/office/drawing/2014/main" id="{6CAD09F9-C1FB-4F8A-818B-6BD06355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8" name="Rectangle 15">
            <a:extLst>
              <a:ext uri="{FF2B5EF4-FFF2-40B4-BE49-F238E27FC236}">
                <a16:creationId xmlns:a16="http://schemas.microsoft.com/office/drawing/2014/main" id="{CB5129F3-BB17-4C5F-8138-215973F96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9" name="Rectangle 16">
            <a:extLst>
              <a:ext uri="{FF2B5EF4-FFF2-40B4-BE49-F238E27FC236}">
                <a16:creationId xmlns:a16="http://schemas.microsoft.com/office/drawing/2014/main" id="{E093D917-D81B-444C-9E0F-DD5810A18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0" name="Rectangle 17">
            <a:extLst>
              <a:ext uri="{FF2B5EF4-FFF2-40B4-BE49-F238E27FC236}">
                <a16:creationId xmlns:a16="http://schemas.microsoft.com/office/drawing/2014/main" id="{CA2BE2C0-79D7-4E15-9796-43CBD719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1" name="Rectangle 18">
            <a:extLst>
              <a:ext uri="{FF2B5EF4-FFF2-40B4-BE49-F238E27FC236}">
                <a16:creationId xmlns:a16="http://schemas.microsoft.com/office/drawing/2014/main" id="{79F3F476-9E65-4966-92AA-F1EA3D658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2" name="Rectangle 19">
            <a:extLst>
              <a:ext uri="{FF2B5EF4-FFF2-40B4-BE49-F238E27FC236}">
                <a16:creationId xmlns:a16="http://schemas.microsoft.com/office/drawing/2014/main" id="{DD1FF98C-B1E2-4DC3-BE01-87931B7A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3" name="Rectangle 20">
            <a:extLst>
              <a:ext uri="{FF2B5EF4-FFF2-40B4-BE49-F238E27FC236}">
                <a16:creationId xmlns:a16="http://schemas.microsoft.com/office/drawing/2014/main" id="{36EB2A0C-FF40-489C-8EFF-92A354F2A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4" name="Rectangle 21">
            <a:extLst>
              <a:ext uri="{FF2B5EF4-FFF2-40B4-BE49-F238E27FC236}">
                <a16:creationId xmlns:a16="http://schemas.microsoft.com/office/drawing/2014/main" id="{C5F9E277-D7B4-43F2-8B7D-414A828E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5" name="Rectangle 22">
            <a:extLst>
              <a:ext uri="{FF2B5EF4-FFF2-40B4-BE49-F238E27FC236}">
                <a16:creationId xmlns:a16="http://schemas.microsoft.com/office/drawing/2014/main" id="{6A0B97D4-20E4-4594-8C60-85486B61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6" name="Rectangle 23">
            <a:extLst>
              <a:ext uri="{FF2B5EF4-FFF2-40B4-BE49-F238E27FC236}">
                <a16:creationId xmlns:a16="http://schemas.microsoft.com/office/drawing/2014/main" id="{0866EA9A-0AB4-41CF-BB38-AD1E428A9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7" name="Rectangle 24">
            <a:extLst>
              <a:ext uri="{FF2B5EF4-FFF2-40B4-BE49-F238E27FC236}">
                <a16:creationId xmlns:a16="http://schemas.microsoft.com/office/drawing/2014/main" id="{4D4A13B1-478E-4EE9-AD7A-94F30AB78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8" name="Rectangle 26">
            <a:extLst>
              <a:ext uri="{FF2B5EF4-FFF2-40B4-BE49-F238E27FC236}">
                <a16:creationId xmlns:a16="http://schemas.microsoft.com/office/drawing/2014/main" id="{F4CE2953-A7BC-4593-81A1-363A808A2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9" name="Rectangle 27">
            <a:extLst>
              <a:ext uri="{FF2B5EF4-FFF2-40B4-BE49-F238E27FC236}">
                <a16:creationId xmlns:a16="http://schemas.microsoft.com/office/drawing/2014/main" id="{28C43D8F-28BD-423C-9AF2-7BE0221D9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0" name="Rectangle 28">
            <a:extLst>
              <a:ext uri="{FF2B5EF4-FFF2-40B4-BE49-F238E27FC236}">
                <a16:creationId xmlns:a16="http://schemas.microsoft.com/office/drawing/2014/main" id="{96EED6B9-D7A8-49A4-8E08-B74959148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1" name="Rectangle 29">
            <a:extLst>
              <a:ext uri="{FF2B5EF4-FFF2-40B4-BE49-F238E27FC236}">
                <a16:creationId xmlns:a16="http://schemas.microsoft.com/office/drawing/2014/main" id="{18FABD25-42D3-4D56-ACF9-9FCB2FA78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2" name="Rectangle 30">
            <a:extLst>
              <a:ext uri="{FF2B5EF4-FFF2-40B4-BE49-F238E27FC236}">
                <a16:creationId xmlns:a16="http://schemas.microsoft.com/office/drawing/2014/main" id="{86EC6B3F-B568-47EF-88AE-1B62A53AC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3" name="Rectangle 31">
            <a:extLst>
              <a:ext uri="{FF2B5EF4-FFF2-40B4-BE49-F238E27FC236}">
                <a16:creationId xmlns:a16="http://schemas.microsoft.com/office/drawing/2014/main" id="{6370EEB4-E1D8-4FFE-AAB2-C3C200AAC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4" name="Rectangle 32">
            <a:extLst>
              <a:ext uri="{FF2B5EF4-FFF2-40B4-BE49-F238E27FC236}">
                <a16:creationId xmlns:a16="http://schemas.microsoft.com/office/drawing/2014/main" id="{9CA7949D-629A-4036-BA66-EAA19AEFC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5" name="Rectangle 33">
            <a:extLst>
              <a:ext uri="{FF2B5EF4-FFF2-40B4-BE49-F238E27FC236}">
                <a16:creationId xmlns:a16="http://schemas.microsoft.com/office/drawing/2014/main" id="{75F9ED18-8404-4E5E-BF1D-E46EF4D18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6" name="Rectangle 34">
            <a:extLst>
              <a:ext uri="{FF2B5EF4-FFF2-40B4-BE49-F238E27FC236}">
                <a16:creationId xmlns:a16="http://schemas.microsoft.com/office/drawing/2014/main" id="{3B4C53CA-024C-4D53-9696-261C1561B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7" name="Rectangle 35">
            <a:extLst>
              <a:ext uri="{FF2B5EF4-FFF2-40B4-BE49-F238E27FC236}">
                <a16:creationId xmlns:a16="http://schemas.microsoft.com/office/drawing/2014/main" id="{9ACD66B9-4B37-41F4-8585-4813AD18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8" name="Rectangle 36">
            <a:extLst>
              <a:ext uri="{FF2B5EF4-FFF2-40B4-BE49-F238E27FC236}">
                <a16:creationId xmlns:a16="http://schemas.microsoft.com/office/drawing/2014/main" id="{FB26A398-508A-48CA-93C3-130BF73C6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9" name="Rectangle 37">
            <a:extLst>
              <a:ext uri="{FF2B5EF4-FFF2-40B4-BE49-F238E27FC236}">
                <a16:creationId xmlns:a16="http://schemas.microsoft.com/office/drawing/2014/main" id="{45EC2B0E-B2F1-489F-8129-A7F7FA6A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0" name="Rectangle 38">
            <a:extLst>
              <a:ext uri="{FF2B5EF4-FFF2-40B4-BE49-F238E27FC236}">
                <a16:creationId xmlns:a16="http://schemas.microsoft.com/office/drawing/2014/main" id="{5A6EB8D3-70E4-4D64-BFA7-7E6F20C79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1" name="Rectangle 40">
            <a:extLst>
              <a:ext uri="{FF2B5EF4-FFF2-40B4-BE49-F238E27FC236}">
                <a16:creationId xmlns:a16="http://schemas.microsoft.com/office/drawing/2014/main" id="{698C470C-FF8D-450F-BF7A-D1225073C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2" name="Rectangle 41">
            <a:extLst>
              <a:ext uri="{FF2B5EF4-FFF2-40B4-BE49-F238E27FC236}">
                <a16:creationId xmlns:a16="http://schemas.microsoft.com/office/drawing/2014/main" id="{9374EF95-1B28-48F7-9D9D-17D2BD76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3" name="Rectangle 42">
            <a:extLst>
              <a:ext uri="{FF2B5EF4-FFF2-40B4-BE49-F238E27FC236}">
                <a16:creationId xmlns:a16="http://schemas.microsoft.com/office/drawing/2014/main" id="{1AB69403-6F66-4A5D-8F40-F0D0F2277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4" name="Rectangle 44">
            <a:extLst>
              <a:ext uri="{FF2B5EF4-FFF2-40B4-BE49-F238E27FC236}">
                <a16:creationId xmlns:a16="http://schemas.microsoft.com/office/drawing/2014/main" id="{DBC24F3C-8279-4CC6-9E0A-C7515DAA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5" name="Rectangle 45">
            <a:extLst>
              <a:ext uri="{FF2B5EF4-FFF2-40B4-BE49-F238E27FC236}">
                <a16:creationId xmlns:a16="http://schemas.microsoft.com/office/drawing/2014/main" id="{A0096AA7-3729-4491-ABDE-45B015B5C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6" name="Rectangle 46">
            <a:extLst>
              <a:ext uri="{FF2B5EF4-FFF2-40B4-BE49-F238E27FC236}">
                <a16:creationId xmlns:a16="http://schemas.microsoft.com/office/drawing/2014/main" id="{4FA310C9-E32D-4351-9A6E-B143FF011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7" name="Rectangle 47">
            <a:extLst>
              <a:ext uri="{FF2B5EF4-FFF2-40B4-BE49-F238E27FC236}">
                <a16:creationId xmlns:a16="http://schemas.microsoft.com/office/drawing/2014/main" id="{ACCA29E7-9889-458B-803C-558C7367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8" name="Rectangle 48">
            <a:extLst>
              <a:ext uri="{FF2B5EF4-FFF2-40B4-BE49-F238E27FC236}">
                <a16:creationId xmlns:a16="http://schemas.microsoft.com/office/drawing/2014/main" id="{8E90C7ED-83C8-4448-BED6-53189B1E0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59" name="Rectangle 49">
            <a:extLst>
              <a:ext uri="{FF2B5EF4-FFF2-40B4-BE49-F238E27FC236}">
                <a16:creationId xmlns:a16="http://schemas.microsoft.com/office/drawing/2014/main" id="{C5D2AD45-9BDD-4E1B-B45F-08CFAAEEB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60" name="Text Box 51">
            <a:extLst>
              <a:ext uri="{FF2B5EF4-FFF2-40B4-BE49-F238E27FC236}">
                <a16:creationId xmlns:a16="http://schemas.microsoft.com/office/drawing/2014/main" id="{192CC844-9536-4705-96E4-B8D0DF12B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649413"/>
            <a:ext cx="8153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Također, izračunavanje je jednostavno i ako je volumen pogleda </a:t>
            </a:r>
            <a:r>
              <a:rPr lang="hr-HR" altLang="sr-Latn-RS" sz="2000" b="1" i="1">
                <a:latin typeface="Arial" panose="020B0604020202020204" pitchFamily="34" charset="0"/>
                <a:cs typeface="Arial" panose="020B0604020202020204" pitchFamily="34" charset="0"/>
              </a:rPr>
              <a:t>perspektivne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projekcije zadan sa ravninama:</a:t>
            </a:r>
          </a:p>
        </p:txBody>
      </p:sp>
      <p:sp>
        <p:nvSpPr>
          <p:cNvPr id="38961" name="Rectangle 54">
            <a:extLst>
              <a:ext uri="{FF2B5EF4-FFF2-40B4-BE49-F238E27FC236}">
                <a16:creationId xmlns:a16="http://schemas.microsoft.com/office/drawing/2014/main" id="{86597AB5-FC35-4632-9234-B919D227E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62" name="Rectangle 57">
            <a:extLst>
              <a:ext uri="{FF2B5EF4-FFF2-40B4-BE49-F238E27FC236}">
                <a16:creationId xmlns:a16="http://schemas.microsoft.com/office/drawing/2014/main" id="{931E5A47-A827-4898-A2A2-19D95D56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963" name="Object 2">
            <a:extLst>
              <a:ext uri="{FF2B5EF4-FFF2-40B4-BE49-F238E27FC236}">
                <a16:creationId xmlns:a16="http://schemas.microsoft.com/office/drawing/2014/main" id="{02D899BA-C291-41CF-9EDF-71800B036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438" y="2441575"/>
          <a:ext cx="71691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24200" imgH="190500" progId="Equation.3">
                  <p:embed/>
                </p:oleObj>
              </mc:Choice>
              <mc:Fallback>
                <p:oleObj r:id="rId3" imgW="3124200" imgH="190500" progId="Equation.3">
                  <p:embed/>
                  <p:pic>
                    <p:nvPicPr>
                      <p:cNvPr id="38963" name="Object 2">
                        <a:extLst>
                          <a:ext uri="{FF2B5EF4-FFF2-40B4-BE49-F238E27FC236}">
                            <a16:creationId xmlns:a16="http://schemas.microsoft.com/office/drawing/2014/main" id="{02D899BA-C291-41CF-9EDF-71800B036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2441575"/>
                        <a:ext cx="7169150" cy="431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" name="Text Box 60">
            <a:extLst>
              <a:ext uri="{FF2B5EF4-FFF2-40B4-BE49-F238E27FC236}">
                <a16:creationId xmlns:a16="http://schemas.microsoft.com/office/drawing/2014/main" id="{821A6FD5-DFDE-4E54-99A9-47FE856FF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97200"/>
            <a:ext cx="273685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 </a:t>
            </a:r>
            <a:r>
              <a:rPr lang="hr-H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tzv</a:t>
            </a: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hr-HR" sz="20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kanonski</a:t>
            </a: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volumeni pogleda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Kanonski volumen pogleda za </a:t>
            </a:r>
          </a:p>
          <a:p>
            <a:pPr marL="457200" indent="-457200" algn="just" eaLnBrk="1" hangingPunct="1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paralelne</a:t>
            </a:r>
          </a:p>
          <a:p>
            <a:pPr marL="457200" indent="-457200" algn="just" eaLnBrk="1" hangingPunct="1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hr-H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perspektivne projekcije</a:t>
            </a:r>
          </a:p>
        </p:txBody>
      </p:sp>
      <p:pic>
        <p:nvPicPr>
          <p:cNvPr id="38965" name="Picture 58" descr="slika515">
            <a:extLst>
              <a:ext uri="{FF2B5EF4-FFF2-40B4-BE49-F238E27FC236}">
                <a16:creationId xmlns:a16="http://schemas.microsoft.com/office/drawing/2014/main" id="{50156D1D-E299-4270-9781-1A52F650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068638"/>
            <a:ext cx="5445125" cy="312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4526A32-7944-47BB-94C5-A3D77F766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392113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Primjena ravninskih geometrijskih projekcija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939" name="Date Placeholder 2">
            <a:extLst>
              <a:ext uri="{FF2B5EF4-FFF2-40B4-BE49-F238E27FC236}">
                <a16:creationId xmlns:a16="http://schemas.microsoft.com/office/drawing/2014/main" id="{C69EADE6-7031-45C8-9E90-49163C037D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46EAA8C-2417-448D-AD29-91F39F045989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C3402460-E607-45D2-A6BA-2A37BFE5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00AA46C-5A7D-40E6-B28F-FD8FCC4D98E8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51FA9D80-857D-4B9D-A1A8-98AE25941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2" name="Rectangle 4">
            <a:extLst>
              <a:ext uri="{FF2B5EF4-FFF2-40B4-BE49-F238E27FC236}">
                <a16:creationId xmlns:a16="http://schemas.microsoft.com/office/drawing/2014/main" id="{652D8DDB-5C7F-4AE1-8334-EA034579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3" name="Rectangle 5">
            <a:extLst>
              <a:ext uri="{FF2B5EF4-FFF2-40B4-BE49-F238E27FC236}">
                <a16:creationId xmlns:a16="http://schemas.microsoft.com/office/drawing/2014/main" id="{80081966-DCD0-4E33-8A63-729BD068D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4" name="Rectangle 6">
            <a:extLst>
              <a:ext uri="{FF2B5EF4-FFF2-40B4-BE49-F238E27FC236}">
                <a16:creationId xmlns:a16="http://schemas.microsoft.com/office/drawing/2014/main" id="{580211B9-89EA-405F-A763-C5C006EED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5" name="Rectangle 7">
            <a:extLst>
              <a:ext uri="{FF2B5EF4-FFF2-40B4-BE49-F238E27FC236}">
                <a16:creationId xmlns:a16="http://schemas.microsoft.com/office/drawing/2014/main" id="{314DDE34-1AE8-4D6A-A3D0-84EF59981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6" name="Rectangle 8">
            <a:extLst>
              <a:ext uri="{FF2B5EF4-FFF2-40B4-BE49-F238E27FC236}">
                <a16:creationId xmlns:a16="http://schemas.microsoft.com/office/drawing/2014/main" id="{8C71EF71-6F2C-4CAD-B4F6-62DBEE2F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7" name="Rectangle 9">
            <a:extLst>
              <a:ext uri="{FF2B5EF4-FFF2-40B4-BE49-F238E27FC236}">
                <a16:creationId xmlns:a16="http://schemas.microsoft.com/office/drawing/2014/main" id="{9AC628C5-4431-42BD-8FF4-38AC1C35E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8" name="Rectangle 10">
            <a:extLst>
              <a:ext uri="{FF2B5EF4-FFF2-40B4-BE49-F238E27FC236}">
                <a16:creationId xmlns:a16="http://schemas.microsoft.com/office/drawing/2014/main" id="{41E1DEA2-5271-484D-BF84-559F317A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9" name="Rectangle 12">
            <a:extLst>
              <a:ext uri="{FF2B5EF4-FFF2-40B4-BE49-F238E27FC236}">
                <a16:creationId xmlns:a16="http://schemas.microsoft.com/office/drawing/2014/main" id="{EA9427D0-3D91-4F95-AB17-657E8F2C3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0" name="Rectangle 13">
            <a:extLst>
              <a:ext uri="{FF2B5EF4-FFF2-40B4-BE49-F238E27FC236}">
                <a16:creationId xmlns:a16="http://schemas.microsoft.com/office/drawing/2014/main" id="{E80C53C9-E79F-41C4-9E2B-029E491D9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1" name="Rectangle 14">
            <a:extLst>
              <a:ext uri="{FF2B5EF4-FFF2-40B4-BE49-F238E27FC236}">
                <a16:creationId xmlns:a16="http://schemas.microsoft.com/office/drawing/2014/main" id="{776D06AF-B23A-42E3-8F6B-47AD7CCF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2" name="Rectangle 15">
            <a:extLst>
              <a:ext uri="{FF2B5EF4-FFF2-40B4-BE49-F238E27FC236}">
                <a16:creationId xmlns:a16="http://schemas.microsoft.com/office/drawing/2014/main" id="{5B2EDE7D-FB4E-4B54-B6CE-A45980B84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3" name="Rectangle 16">
            <a:extLst>
              <a:ext uri="{FF2B5EF4-FFF2-40B4-BE49-F238E27FC236}">
                <a16:creationId xmlns:a16="http://schemas.microsoft.com/office/drawing/2014/main" id="{1CC3206D-C495-4C2C-9FA8-4125223FF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4" name="Rectangle 17">
            <a:extLst>
              <a:ext uri="{FF2B5EF4-FFF2-40B4-BE49-F238E27FC236}">
                <a16:creationId xmlns:a16="http://schemas.microsoft.com/office/drawing/2014/main" id="{8AD87855-E0A7-48A6-98D1-C4DDA569D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3009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5" name="Rectangle 18">
            <a:extLst>
              <a:ext uri="{FF2B5EF4-FFF2-40B4-BE49-F238E27FC236}">
                <a16:creationId xmlns:a16="http://schemas.microsoft.com/office/drawing/2014/main" id="{676110AD-ABD5-4ED2-8152-4BFAE6C99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6" name="Rectangle 19">
            <a:extLst>
              <a:ext uri="{FF2B5EF4-FFF2-40B4-BE49-F238E27FC236}">
                <a16:creationId xmlns:a16="http://schemas.microsoft.com/office/drawing/2014/main" id="{3FB008DA-335C-48E8-9009-9C69FE418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3286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7" name="Rectangle 20">
            <a:extLst>
              <a:ext uri="{FF2B5EF4-FFF2-40B4-BE49-F238E27FC236}">
                <a16:creationId xmlns:a16="http://schemas.microsoft.com/office/drawing/2014/main" id="{73AD289D-106F-4342-B0C1-3D1B5DE62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38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8" name="Rectangle 21">
            <a:extLst>
              <a:ext uri="{FF2B5EF4-FFF2-40B4-BE49-F238E27FC236}">
                <a16:creationId xmlns:a16="http://schemas.microsoft.com/office/drawing/2014/main" id="{43F3A9B9-6A8B-4910-87C3-0E3F66BE7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59" name="Rectangle 22">
            <a:extLst>
              <a:ext uri="{FF2B5EF4-FFF2-40B4-BE49-F238E27FC236}">
                <a16:creationId xmlns:a16="http://schemas.microsoft.com/office/drawing/2014/main" id="{0114696F-3DF5-4B3F-AD38-AA9E97567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319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0" name="Rectangle 23">
            <a:extLst>
              <a:ext uri="{FF2B5EF4-FFF2-40B4-BE49-F238E27FC236}">
                <a16:creationId xmlns:a16="http://schemas.microsoft.com/office/drawing/2014/main" id="{88FF1BD6-1499-474A-B108-4CB7137DF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1" name="Rectangle 24">
            <a:extLst>
              <a:ext uri="{FF2B5EF4-FFF2-40B4-BE49-F238E27FC236}">
                <a16:creationId xmlns:a16="http://schemas.microsoft.com/office/drawing/2014/main" id="{D7E420AA-9403-4578-A47A-5A8181937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2" name="Rectangle 26">
            <a:extLst>
              <a:ext uri="{FF2B5EF4-FFF2-40B4-BE49-F238E27FC236}">
                <a16:creationId xmlns:a16="http://schemas.microsoft.com/office/drawing/2014/main" id="{AC4C1625-F64C-44EF-B933-2FAF996E7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2862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3" name="Rectangle 27">
            <a:extLst>
              <a:ext uri="{FF2B5EF4-FFF2-40B4-BE49-F238E27FC236}">
                <a16:creationId xmlns:a16="http://schemas.microsoft.com/office/drawing/2014/main" id="{30582742-CDE5-4050-B59B-8E4E338B6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4" name="Rectangle 28">
            <a:extLst>
              <a:ext uri="{FF2B5EF4-FFF2-40B4-BE49-F238E27FC236}">
                <a16:creationId xmlns:a16="http://schemas.microsoft.com/office/drawing/2014/main" id="{CADA04C6-CBB9-45D0-8846-CD9C8C3FA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5" name="Rectangle 29">
            <a:extLst>
              <a:ext uri="{FF2B5EF4-FFF2-40B4-BE49-F238E27FC236}">
                <a16:creationId xmlns:a16="http://schemas.microsoft.com/office/drawing/2014/main" id="{6FE154B8-80B0-4DAC-9E8A-9BB868CA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6" name="Rectangle 30">
            <a:extLst>
              <a:ext uri="{FF2B5EF4-FFF2-40B4-BE49-F238E27FC236}">
                <a16:creationId xmlns:a16="http://schemas.microsoft.com/office/drawing/2014/main" id="{F4AB800C-D6A8-4ED4-9037-66CECBAC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7" name="Rectangle 31">
            <a:extLst>
              <a:ext uri="{FF2B5EF4-FFF2-40B4-BE49-F238E27FC236}">
                <a16:creationId xmlns:a16="http://schemas.microsoft.com/office/drawing/2014/main" id="{D1B71DE5-D0CA-4754-AAEB-56267C6BE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8" name="Rectangle 32">
            <a:extLst>
              <a:ext uri="{FF2B5EF4-FFF2-40B4-BE49-F238E27FC236}">
                <a16:creationId xmlns:a16="http://schemas.microsoft.com/office/drawing/2014/main" id="{1C7E903A-1951-4848-BC7A-A95515C3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69" name="Rectangle 33">
            <a:extLst>
              <a:ext uri="{FF2B5EF4-FFF2-40B4-BE49-F238E27FC236}">
                <a16:creationId xmlns:a16="http://schemas.microsoft.com/office/drawing/2014/main" id="{22EA3C0C-1337-4391-89F9-406AFF07C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0" name="Rectangle 34">
            <a:extLst>
              <a:ext uri="{FF2B5EF4-FFF2-40B4-BE49-F238E27FC236}">
                <a16:creationId xmlns:a16="http://schemas.microsoft.com/office/drawing/2014/main" id="{F0E41054-449D-4E58-9041-E70E4A629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57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1" name="Rectangle 35">
            <a:extLst>
              <a:ext uri="{FF2B5EF4-FFF2-40B4-BE49-F238E27FC236}">
                <a16:creationId xmlns:a16="http://schemas.microsoft.com/office/drawing/2014/main" id="{4DEE3909-344C-4814-92A8-A37BD369A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257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2" name="Rectangle 36">
            <a:extLst>
              <a:ext uri="{FF2B5EF4-FFF2-40B4-BE49-F238E27FC236}">
                <a16:creationId xmlns:a16="http://schemas.microsoft.com/office/drawing/2014/main" id="{301C7961-39B6-42CC-A204-7DC981CB9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3" name="Rectangle 37">
            <a:extLst>
              <a:ext uri="{FF2B5EF4-FFF2-40B4-BE49-F238E27FC236}">
                <a16:creationId xmlns:a16="http://schemas.microsoft.com/office/drawing/2014/main" id="{0838CE7B-E5A2-4AAF-A5ED-055F38BDD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4" name="Rectangle 38">
            <a:extLst>
              <a:ext uri="{FF2B5EF4-FFF2-40B4-BE49-F238E27FC236}">
                <a16:creationId xmlns:a16="http://schemas.microsoft.com/office/drawing/2014/main" id="{B155B334-0EEB-457A-8B62-FABB5A7BD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5" name="Rectangle 40">
            <a:extLst>
              <a:ext uri="{FF2B5EF4-FFF2-40B4-BE49-F238E27FC236}">
                <a16:creationId xmlns:a16="http://schemas.microsoft.com/office/drawing/2014/main" id="{E49F2E6A-8B8C-4A5B-B6C9-E4F4B8BB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6" name="Rectangle 41">
            <a:extLst>
              <a:ext uri="{FF2B5EF4-FFF2-40B4-BE49-F238E27FC236}">
                <a16:creationId xmlns:a16="http://schemas.microsoft.com/office/drawing/2014/main" id="{781FA881-DD77-499C-8F83-56A3948D9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7" name="Rectangle 42">
            <a:extLst>
              <a:ext uri="{FF2B5EF4-FFF2-40B4-BE49-F238E27FC236}">
                <a16:creationId xmlns:a16="http://schemas.microsoft.com/office/drawing/2014/main" id="{E5A5EFB6-04C1-4095-8F74-0EAB50C69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8" name="Rectangle 44">
            <a:extLst>
              <a:ext uri="{FF2B5EF4-FFF2-40B4-BE49-F238E27FC236}">
                <a16:creationId xmlns:a16="http://schemas.microsoft.com/office/drawing/2014/main" id="{8E0F11C5-B621-4827-8DF8-B02C5320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79" name="Rectangle 45">
            <a:extLst>
              <a:ext uri="{FF2B5EF4-FFF2-40B4-BE49-F238E27FC236}">
                <a16:creationId xmlns:a16="http://schemas.microsoft.com/office/drawing/2014/main" id="{4914785E-D8ED-476F-8117-4144DB8F6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3143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0" name="Rectangle 46">
            <a:extLst>
              <a:ext uri="{FF2B5EF4-FFF2-40B4-BE49-F238E27FC236}">
                <a16:creationId xmlns:a16="http://schemas.microsoft.com/office/drawing/2014/main" id="{F05BEE8F-7193-4384-B5CC-A93C0549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995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1" name="Rectangle 47">
            <a:extLst>
              <a:ext uri="{FF2B5EF4-FFF2-40B4-BE49-F238E27FC236}">
                <a16:creationId xmlns:a16="http://schemas.microsoft.com/office/drawing/2014/main" id="{0D0696AD-423B-47BD-8563-77C2B4F9C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2" name="Rectangle 48">
            <a:extLst>
              <a:ext uri="{FF2B5EF4-FFF2-40B4-BE49-F238E27FC236}">
                <a16:creationId xmlns:a16="http://schemas.microsoft.com/office/drawing/2014/main" id="{B485EE3A-E95C-42C2-A56C-9550F8FBF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3" name="Rectangle 49">
            <a:extLst>
              <a:ext uri="{FF2B5EF4-FFF2-40B4-BE49-F238E27FC236}">
                <a16:creationId xmlns:a16="http://schemas.microsoft.com/office/drawing/2014/main" id="{AC343B64-A609-415D-8B38-CAA12F50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21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4" name="Rectangle 53">
            <a:extLst>
              <a:ext uri="{FF2B5EF4-FFF2-40B4-BE49-F238E27FC236}">
                <a16:creationId xmlns:a16="http://schemas.microsoft.com/office/drawing/2014/main" id="{C9F6B76E-960C-4645-BE9B-19BF50F87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85" name="Rectangle 54">
            <a:extLst>
              <a:ext uri="{FF2B5EF4-FFF2-40B4-BE49-F238E27FC236}">
                <a16:creationId xmlns:a16="http://schemas.microsoft.com/office/drawing/2014/main" id="{AB9C0F00-3B66-4A06-8A99-A7A055F24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59" name="Text Box 57">
            <a:extLst>
              <a:ext uri="{FF2B5EF4-FFF2-40B4-BE49-F238E27FC236}">
                <a16:creationId xmlns:a16="http://schemas.microsoft.com/office/drawing/2014/main" id="{0CD12E58-5A4E-4672-BA4E-88C329CE8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305800" cy="3324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pitchFamily="18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Strategija rješavanja:</a:t>
            </a:r>
          </a:p>
          <a:p>
            <a:pPr marL="457200" indent="-457200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Pronađi transformacije normalizacije </a:t>
            </a:r>
            <a:r>
              <a:rPr lang="hr-HR" altLang="sr-Latn-RS" sz="2000" i="1" dirty="0">
                <a:solidFill>
                  <a:schemeClr val="tx1"/>
                </a:solidFill>
                <a:latin typeface="Arial" charset="0"/>
                <a:cs typeface="Arial" charset="0"/>
              </a:rPr>
              <a:t>N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charset="0"/>
                <a:cs typeface="Arial" charset="0"/>
              </a:rPr>
              <a:t>par</a:t>
            </a: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i </a:t>
            </a:r>
            <a:r>
              <a:rPr lang="hr-HR" altLang="sr-Latn-RS" sz="2000" i="1" dirty="0">
                <a:solidFill>
                  <a:schemeClr val="tx1"/>
                </a:solidFill>
                <a:latin typeface="Arial" charset="0"/>
                <a:cs typeface="Arial" charset="0"/>
              </a:rPr>
              <a:t>N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charset="0"/>
                <a:cs typeface="Arial" charset="0"/>
              </a:rPr>
              <a:t>per</a:t>
            </a: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;</a:t>
            </a:r>
          </a:p>
          <a:p>
            <a:pPr marL="457200" indent="-457200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Transformiraj (koristeći </a:t>
            </a:r>
            <a:r>
              <a:rPr lang="hr-HR" altLang="sr-Latn-RS" sz="2000" i="1" dirty="0">
                <a:solidFill>
                  <a:schemeClr val="tx1"/>
                </a:solidFill>
                <a:latin typeface="Arial" charset="0"/>
                <a:cs typeface="Arial" charset="0"/>
              </a:rPr>
              <a:t>N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charset="0"/>
                <a:cs typeface="Arial" charset="0"/>
              </a:rPr>
              <a:t>par</a:t>
            </a: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i </a:t>
            </a:r>
            <a:r>
              <a:rPr lang="hr-HR" altLang="sr-Latn-RS" sz="2000" i="1" dirty="0">
                <a:solidFill>
                  <a:schemeClr val="tx1"/>
                </a:solidFill>
                <a:latin typeface="Arial" charset="0"/>
                <a:cs typeface="Arial" charset="0"/>
              </a:rPr>
              <a:t>N</a:t>
            </a:r>
            <a:r>
              <a:rPr lang="hr-HR" altLang="sr-Latn-RS" sz="2000" i="1" baseline="-30000" dirty="0">
                <a:solidFill>
                  <a:schemeClr val="tx1"/>
                </a:solidFill>
                <a:latin typeface="Arial" charset="0"/>
                <a:cs typeface="Arial" charset="0"/>
              </a:rPr>
              <a:t>per</a:t>
            </a: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) neki proizvoljni volumen pogleda u paralelni ili perspektivni kanonski volumen pogleda, respektivno;</a:t>
            </a:r>
            <a:r>
              <a:rPr lang="en-GB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Projiciranje u 2D; </a:t>
            </a:r>
          </a:p>
          <a:p>
            <a:pPr marL="457200" indent="-457200" eaLnBrk="1" hangingPunct="1">
              <a:spcBef>
                <a:spcPct val="50000"/>
              </a:spcBef>
              <a:buFont typeface="+mj-lt"/>
              <a:buAutoNum type="arabicPeriod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Provedi odrezivanje.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Ova strategija transformira i one točke koje će se naknadno odrezati, ali je zato odrezivanje jednostavno.</a:t>
            </a:r>
            <a:r>
              <a:rPr lang="en-GB" altLang="sr-Latn-RS" sz="20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2D1C6EE-1AF2-4487-A6DC-02374A0A6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315" name="Date Placeholder 2">
            <a:extLst>
              <a:ext uri="{FF2B5EF4-FFF2-40B4-BE49-F238E27FC236}">
                <a16:creationId xmlns:a16="http://schemas.microsoft.com/office/drawing/2014/main" id="{081B76C9-15FE-4046-99C1-C6C00B4814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39D8D584-E7A1-44C7-A8F8-014D6E5E02A8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Slide Number Placeholder 4">
            <a:extLst>
              <a:ext uri="{FF2B5EF4-FFF2-40B4-BE49-F238E27FC236}">
                <a16:creationId xmlns:a16="http://schemas.microsoft.com/office/drawing/2014/main" id="{90249623-2E01-46D4-9EAD-44F5F12F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91626AAA-19D2-4230-805C-223AB15FFD4A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8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0AFD0C9D-3DCD-4547-9D92-804CD37D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8" name="Rectangle 4">
            <a:extLst>
              <a:ext uri="{FF2B5EF4-FFF2-40B4-BE49-F238E27FC236}">
                <a16:creationId xmlns:a16="http://schemas.microsoft.com/office/drawing/2014/main" id="{B66FC28C-F7AC-4F9D-875D-4214DEA60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50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9" name="Rectangle 5">
            <a:extLst>
              <a:ext uri="{FF2B5EF4-FFF2-40B4-BE49-F238E27FC236}">
                <a16:creationId xmlns:a16="http://schemas.microsoft.com/office/drawing/2014/main" id="{AF408C15-609C-4601-9960-28D9F3B3D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2695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0" name="Rectangle 6">
            <a:extLst>
              <a:ext uri="{FF2B5EF4-FFF2-40B4-BE49-F238E27FC236}">
                <a16:creationId xmlns:a16="http://schemas.microsoft.com/office/drawing/2014/main" id="{0CCF741D-D05E-4E4C-BB3B-C0B3B4585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2519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1" name="Rectangle 7">
            <a:extLst>
              <a:ext uri="{FF2B5EF4-FFF2-40B4-BE49-F238E27FC236}">
                <a16:creationId xmlns:a16="http://schemas.microsoft.com/office/drawing/2014/main" id="{84BA43A2-9206-4892-A36C-1A917BDA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2526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2" name="Text Box 8">
            <a:extLst>
              <a:ext uri="{FF2B5EF4-FFF2-40B4-BE49-F238E27FC236}">
                <a16:creationId xmlns:a16="http://schemas.microsoft.com/office/drawing/2014/main" id="{145A67D3-B724-40B5-90A5-E557D7802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76388"/>
            <a:ext cx="7400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3" name="Rectangle 9">
            <a:extLst>
              <a:ext uri="{FF2B5EF4-FFF2-40B4-BE49-F238E27FC236}">
                <a16:creationId xmlns:a16="http://schemas.microsoft.com/office/drawing/2014/main" id="{FEE4D97D-3154-4E29-AC5A-104F96DF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1371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4" name="Rectangle 10">
            <a:extLst>
              <a:ext uri="{FF2B5EF4-FFF2-40B4-BE49-F238E27FC236}">
                <a16:creationId xmlns:a16="http://schemas.microsoft.com/office/drawing/2014/main" id="{6A2A6A52-EE11-46C5-981E-F36E2A6FB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325" y="2833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5" name="Rectangle 11">
            <a:extLst>
              <a:ext uri="{FF2B5EF4-FFF2-40B4-BE49-F238E27FC236}">
                <a16:creationId xmlns:a16="http://schemas.microsoft.com/office/drawing/2014/main" id="{9C250FCB-F3BC-4F1A-8B48-865DA9B8B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2528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6" name="Rectangle 12">
            <a:extLst>
              <a:ext uri="{FF2B5EF4-FFF2-40B4-BE49-F238E27FC236}">
                <a16:creationId xmlns:a16="http://schemas.microsoft.com/office/drawing/2014/main" id="{CB050B3D-01B4-4540-BCA2-5F8863B3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881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7" name="Rectangle 13">
            <a:extLst>
              <a:ext uri="{FF2B5EF4-FFF2-40B4-BE49-F238E27FC236}">
                <a16:creationId xmlns:a16="http://schemas.microsoft.com/office/drawing/2014/main" id="{D18F45C9-01CC-41F7-A608-A2A5B6F15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65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8" name="Rectangle 14">
            <a:extLst>
              <a:ext uri="{FF2B5EF4-FFF2-40B4-BE49-F238E27FC236}">
                <a16:creationId xmlns:a16="http://schemas.microsoft.com/office/drawing/2014/main" id="{02881CCA-29C4-4FA6-BC90-018AD33A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357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9" name="Rectangle 15">
            <a:extLst>
              <a:ext uri="{FF2B5EF4-FFF2-40B4-BE49-F238E27FC236}">
                <a16:creationId xmlns:a16="http://schemas.microsoft.com/office/drawing/2014/main" id="{712105A1-404D-466C-B04E-D005B91B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300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0" name="Rectangle 16">
            <a:extLst>
              <a:ext uri="{FF2B5EF4-FFF2-40B4-BE49-F238E27FC236}">
                <a16:creationId xmlns:a16="http://schemas.microsoft.com/office/drawing/2014/main" id="{969E2DEF-48D8-4D4B-97DD-C73A821D2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1" name="Rectangle 17">
            <a:extLst>
              <a:ext uri="{FF2B5EF4-FFF2-40B4-BE49-F238E27FC236}">
                <a16:creationId xmlns:a16="http://schemas.microsoft.com/office/drawing/2014/main" id="{32313B6D-9A48-44AD-8105-ED32172EE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62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2" name="Rectangle 18">
            <a:extLst>
              <a:ext uri="{FF2B5EF4-FFF2-40B4-BE49-F238E27FC236}">
                <a16:creationId xmlns:a16="http://schemas.microsoft.com/office/drawing/2014/main" id="{3B6D7A34-4FFE-4CAC-9C75-CD991C093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3324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3" name="Rectangle 19">
            <a:extLst>
              <a:ext uri="{FF2B5EF4-FFF2-40B4-BE49-F238E27FC236}">
                <a16:creationId xmlns:a16="http://schemas.microsoft.com/office/drawing/2014/main" id="{49855C9E-F4E9-41A8-99C4-87F12614A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925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4" name="Rectangle 20">
            <a:extLst>
              <a:ext uri="{FF2B5EF4-FFF2-40B4-BE49-F238E27FC236}">
                <a16:creationId xmlns:a16="http://schemas.microsoft.com/office/drawing/2014/main" id="{DAA80484-1384-4499-A02C-9A9ECC1EF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22717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5" name="Rectangle 21">
            <a:extLst>
              <a:ext uri="{FF2B5EF4-FFF2-40B4-BE49-F238E27FC236}">
                <a16:creationId xmlns:a16="http://schemas.microsoft.com/office/drawing/2014/main" id="{4255C5E3-183B-49EB-944F-BCBA3FE00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6" name="Rectangle 23">
            <a:extLst>
              <a:ext uri="{FF2B5EF4-FFF2-40B4-BE49-F238E27FC236}">
                <a16:creationId xmlns:a16="http://schemas.microsoft.com/office/drawing/2014/main" id="{56852500-9773-4463-AFA4-5FAD92BE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7" name="Rectangle 25">
            <a:extLst>
              <a:ext uri="{FF2B5EF4-FFF2-40B4-BE49-F238E27FC236}">
                <a16:creationId xmlns:a16="http://schemas.microsoft.com/office/drawing/2014/main" id="{1F53879E-C2F5-4AD4-A0AA-17CC41139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hr-HR" altLang="sr-Latn-R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40" name="Text Box 29">
            <a:extLst>
              <a:ext uri="{FF2B5EF4-FFF2-40B4-BE49-F238E27FC236}">
                <a16:creationId xmlns:a16="http://schemas.microsoft.com/office/drawing/2014/main" id="{EEB0A3BE-60E1-4AB5-BA99-EA7AF58CD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71713"/>
            <a:ext cx="8064500" cy="3478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rgbClr val="FFFFFF"/>
                </a:solidFill>
                <a:latin typeface="Times New Roman" charset="0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Umjesto predstavljanja para brojeva (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svaku točku predstavljamo s uređenom trojkom (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x,y,W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Dva skupa homogenih koordinata (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x,y,W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(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x',y',W'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predstavljaju istu točku ako i samo ako je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x' = tx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y' = ty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W' = tW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gdje je </a:t>
            </a: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konstanta proporcionalnosti</a:t>
            </a:r>
            <a:r>
              <a:rPr lang="en-GB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hr-HR" altLang="sr-Latn-RS" sz="2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Primjer</a:t>
            </a:r>
            <a:r>
              <a:rPr lang="hr-HR" altLang="sr-Latn-R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defRPr/>
            </a:pPr>
            <a:r>
              <a:rPr lang="hr-HR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(2,3,6) i (4,6,12) predstavljaju istu točku predstavljenu različitim uređenim trojkama</a:t>
            </a:r>
            <a:r>
              <a:rPr lang="en-GB" altLang="sr-Latn-R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5" descr="slika45">
            <a:extLst>
              <a:ext uri="{FF2B5EF4-FFF2-40B4-BE49-F238E27FC236}">
                <a16:creationId xmlns:a16="http://schemas.microsoft.com/office/drawing/2014/main" id="{1B40243D-DE5D-43A3-BE9B-0E61BDFE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2051050"/>
            <a:ext cx="3160712" cy="3322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066C4A73-AA12-42BA-AD0A-8A0F963D8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hr-HR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Transformacije</a:t>
            </a:r>
            <a:r>
              <a:rPr lang="en-GB" altLang="sr-Latn-R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340" name="Date Placeholder 2">
            <a:extLst>
              <a:ext uri="{FF2B5EF4-FFF2-40B4-BE49-F238E27FC236}">
                <a16:creationId xmlns:a16="http://schemas.microsoft.com/office/drawing/2014/main" id="{925CB603-34F7-4BD2-9608-02DC4064CA8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fld id="{CC8D487B-502E-4881-B801-EF2C369E6E46}" type="datetime1">
              <a:rPr lang="sr-Latn-RS" alt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22.10.2024.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A74541A-EFA0-4FC2-A94E-9890D4C6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fld id="{286E57D6-8D01-462D-BAB8-FFAEE5F0CCBC}" type="slidenum">
              <a:rPr lang="en-GB" altLang="sr-Latn-RS" sz="1400"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GB" altLang="sr-Latn-R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2" name="Text Box 8">
            <a:extLst>
              <a:ext uri="{FF2B5EF4-FFF2-40B4-BE49-F238E27FC236}">
                <a16:creationId xmlns:a16="http://schemas.microsoft.com/office/drawing/2014/main" id="{F5F74890-F510-4AF9-98F9-CF935467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28775"/>
            <a:ext cx="7702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hr-HR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Homogene koordinate i matrični zapis 2D transformacija</a:t>
            </a:r>
            <a:r>
              <a:rPr lang="en-GB" altLang="sr-Latn-R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Text Box 22">
            <a:extLst>
              <a:ext uri="{FF2B5EF4-FFF2-40B4-BE49-F238E27FC236}">
                <a16:creationId xmlns:a16="http://schemas.microsoft.com/office/drawing/2014/main" id="{06BED5EC-2FD4-4D8C-9047-80EB4991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0"/>
            <a:ext cx="42291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Bar jedna od homogenih koordinata mora biti različita od nule: (0,0,0) nije dozvoljeno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x,y,W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) predstavlja istu točku kao i (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x/W,y/W,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x/W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hr-HR" altLang="sr-Latn-RS" sz="2000" i="1">
                <a:latin typeface="Arial" panose="020B0604020202020204" pitchFamily="34" charset="0"/>
                <a:cs typeface="Arial" panose="020B0604020202020204" pitchFamily="34" charset="0"/>
              </a:rPr>
              <a:t>y/W</a:t>
            </a:r>
            <a:r>
              <a:rPr lang="hr-HR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nazivamo Kartezijeve koordinate homogenih točaka</a:t>
            </a:r>
            <a:r>
              <a:rPr lang="en-GB" altLang="sr-Latn-R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344" name="Text Box 22">
            <a:extLst>
              <a:ext uri="{FF2B5EF4-FFF2-40B4-BE49-F238E27FC236}">
                <a16:creationId xmlns:a16="http://schemas.microsoft.com/office/drawing/2014/main" id="{F58CC564-99CE-40C4-9889-4B009697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5373688"/>
            <a:ext cx="437991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 algn="l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 algn="l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 algn="l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 algn="l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XYW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homogeni koordinatni prostor, sa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= 1 ravninom i točkom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X,Y,W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) projiciranom na </a:t>
            </a:r>
            <a:r>
              <a:rPr lang="hr-HR" altLang="sr-Latn-RS" sz="1800" i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hr-HR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= 1 ravnini</a:t>
            </a:r>
            <a:r>
              <a:rPr lang="en-GB" altLang="sr-Latn-R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altLang="sr-Latn-R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2043</TotalTime>
  <Words>3451</Words>
  <Application>Microsoft Office PowerPoint</Application>
  <PresentationFormat>Prikaz na zaslonu (4:3)</PresentationFormat>
  <Paragraphs>655</Paragraphs>
  <Slides>78</Slides>
  <Notes>77</Notes>
  <HiddenSlides>4</HiddenSlides>
  <MMClips>0</MMClips>
  <ScaleCrop>false</ScaleCrop>
  <HeadingPairs>
    <vt:vector size="8" baseType="variant">
      <vt:variant>
        <vt:lpstr>Korišteni fontovi</vt:lpstr>
      </vt:variant>
      <vt:variant>
        <vt:i4>7</vt:i4>
      </vt:variant>
      <vt:variant>
        <vt:lpstr>Tema</vt:lpstr>
      </vt:variant>
      <vt:variant>
        <vt:i4>1</vt:i4>
      </vt:variant>
      <vt:variant>
        <vt:lpstr>Uloženi OLE poslužitelji</vt:lpstr>
      </vt:variant>
      <vt:variant>
        <vt:i4>2</vt:i4>
      </vt:variant>
      <vt:variant>
        <vt:lpstr>Naslovi slajdova</vt:lpstr>
      </vt:variant>
      <vt:variant>
        <vt:i4>78</vt:i4>
      </vt:variant>
    </vt:vector>
  </HeadingPairs>
  <TitlesOfParts>
    <vt:vector size="88" baseType="lpstr">
      <vt:lpstr>Arial</vt:lpstr>
      <vt:lpstr>Arial Narrow</vt:lpstr>
      <vt:lpstr>Courier New</vt:lpstr>
      <vt:lpstr>Franklin Gothic Book</vt:lpstr>
      <vt:lpstr>Perpetua</vt:lpstr>
      <vt:lpstr>Times New Roman</vt:lpstr>
      <vt:lpstr>Wingdings 2</vt:lpstr>
      <vt:lpstr>Equity</vt:lpstr>
      <vt:lpstr>Equation.3</vt:lpstr>
      <vt:lpstr>Equation</vt:lpstr>
      <vt:lpstr>Računalna grafika</vt:lpstr>
      <vt:lpstr>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2D Transformacije </vt:lpstr>
      <vt:lpstr>3D Transformacije </vt:lpstr>
      <vt:lpstr>3D Transformacije </vt:lpstr>
      <vt:lpstr>3D Transformacije </vt:lpstr>
      <vt:lpstr>3D Transformacije </vt:lpstr>
      <vt:lpstr>3D Transformacije </vt:lpstr>
      <vt:lpstr>3D Transformacije </vt:lpstr>
      <vt:lpstr>Open GL transformacije </vt:lpstr>
      <vt:lpstr>Kompozicija 3D transformacija </vt:lpstr>
      <vt:lpstr>Kompozicija 3D transformacija </vt:lpstr>
      <vt:lpstr>Kompozicija 3D transformacija </vt:lpstr>
      <vt:lpstr>Kompozicija 3D transformacija </vt:lpstr>
      <vt:lpstr>Kompozicija 3D transformacija </vt:lpstr>
      <vt:lpstr>Kompozicija 3D transformacija </vt:lpstr>
      <vt:lpstr>Rotacija pomoću Eulerovih kutova</vt:lpstr>
      <vt:lpstr>Rotacija pomoću Eulerovih kutova</vt:lpstr>
      <vt:lpstr>Rotacija pomoću quaterniona</vt:lpstr>
      <vt:lpstr>Rotacija pomoću quaterniona</vt:lpstr>
      <vt:lpstr>Rotacija pomoću quaterniona</vt:lpstr>
      <vt:lpstr>OBJEKTI U 3D PROSTORU </vt:lpstr>
      <vt:lpstr>OBJEKTI U 3D PROSTORU </vt:lpstr>
      <vt:lpstr>OBJEKTI U 3D PROSTORU 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Primjeri kose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 - Projekcije</vt:lpstr>
      <vt:lpstr>3D</vt:lpstr>
      <vt:lpstr>3D</vt:lpstr>
      <vt:lpstr>3D</vt:lpstr>
      <vt:lpstr>3D</vt:lpstr>
      <vt:lpstr>Volumen pogleda (projekcijski volumen) </vt:lpstr>
      <vt:lpstr>Volumen pogleda </vt:lpstr>
      <vt:lpstr>Primjena ravninskih geometrijskih projekcija </vt:lpstr>
      <vt:lpstr>Primjena ravninskih geometrijskih projekcija </vt:lpstr>
      <vt:lpstr>Primjena ravninskih geometrijskih projekcija </vt:lpstr>
      <vt:lpstr>Primjena ravninskih geometrijskih projekcija </vt:lpstr>
    </vt:vector>
  </TitlesOfParts>
  <Company>University of Edinburgh, Division of Informatics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McKenzie</dc:creator>
  <cp:lastModifiedBy>Vladan Papić</cp:lastModifiedBy>
  <cp:revision>559</cp:revision>
  <dcterms:created xsi:type="dcterms:W3CDTF">2000-10-04T12:12:17Z</dcterms:created>
  <dcterms:modified xsi:type="dcterms:W3CDTF">2024-10-22T10:54:39Z</dcterms:modified>
</cp:coreProperties>
</file>